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5"/>
  </p:notesMasterIdLst>
  <p:handoutMasterIdLst>
    <p:handoutMasterId r:id="rId16"/>
  </p:handoutMasterIdLst>
  <p:sldIdLst>
    <p:sldId id="366" r:id="rId2"/>
    <p:sldId id="345" r:id="rId3"/>
    <p:sldId id="346" r:id="rId4"/>
    <p:sldId id="350" r:id="rId5"/>
    <p:sldId id="351" r:id="rId6"/>
    <p:sldId id="384" r:id="rId7"/>
    <p:sldId id="385" r:id="rId8"/>
    <p:sldId id="387" r:id="rId9"/>
    <p:sldId id="388" r:id="rId10"/>
    <p:sldId id="390" r:id="rId11"/>
    <p:sldId id="382" r:id="rId12"/>
    <p:sldId id="352" r:id="rId13"/>
    <p:sldId id="342" r:id="rId14"/>
  </p:sldIdLst>
  <p:sldSz cx="9144000" cy="6858000" type="screen4x3"/>
  <p:notesSz cx="7315200" cy="96012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8DF"/>
    <a:srgbClr val="079BE0"/>
    <a:srgbClr val="078AA5"/>
    <a:srgbClr val="078AC5"/>
    <a:srgbClr val="3C8FD4"/>
    <a:srgbClr val="0091C4"/>
    <a:srgbClr val="0899DA"/>
    <a:srgbClr val="67C5FF"/>
    <a:srgbClr val="183111"/>
    <a:srgbClr val="45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4" autoAdjust="0"/>
  </p:normalViewPr>
  <p:slideViewPr>
    <p:cSldViewPr>
      <p:cViewPr varScale="1">
        <p:scale>
          <a:sx n="90" d="100"/>
          <a:sy n="90" d="100"/>
        </p:scale>
        <p:origin x="12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5744" y="-11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E7017-33D3-453F-8823-7BDAED831F9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ABDDB9-5861-40BF-97E7-45AF226DCD63}">
      <dgm:prSet phldrT="[Текст]" custT="1"/>
      <dgm:spPr/>
      <dgm:t>
        <a:bodyPr anchor="t" anchorCtr="0"/>
        <a:lstStyle/>
        <a:p>
          <a:r>
            <a:rPr lang="ru-RU" sz="4000" dirty="0"/>
            <a:t>Передача</a:t>
          </a:r>
          <a:br>
            <a:rPr lang="ru-RU" sz="4000" dirty="0"/>
          </a:br>
          <a:r>
            <a:rPr lang="ru-RU" sz="4000" dirty="0"/>
            <a:t>технологий</a:t>
          </a:r>
        </a:p>
      </dgm:t>
    </dgm:pt>
    <dgm:pt modelId="{8661BD15-AF48-4258-800D-69696809363F}" type="parTrans" cxnId="{1EFA4B90-F470-40DD-A1EA-A7F6E189AB22}">
      <dgm:prSet/>
      <dgm:spPr/>
      <dgm:t>
        <a:bodyPr/>
        <a:lstStyle/>
        <a:p>
          <a:endParaRPr lang="ru-RU" sz="3600"/>
        </a:p>
      </dgm:t>
    </dgm:pt>
    <dgm:pt modelId="{2C1B46B1-14E2-4EB1-97A6-5814ED611AAC}" type="sibTrans" cxnId="{1EFA4B90-F470-40DD-A1EA-A7F6E189AB22}">
      <dgm:prSet/>
      <dgm:spPr/>
      <dgm:t>
        <a:bodyPr/>
        <a:lstStyle/>
        <a:p>
          <a:endParaRPr lang="ru-RU" sz="3600"/>
        </a:p>
      </dgm:t>
    </dgm:pt>
    <dgm:pt modelId="{DFD7FD93-D6CE-4A04-A124-306FAA8566B5}">
      <dgm:prSet phldrT="[Текст]" custT="1"/>
      <dgm:spPr/>
      <dgm:t>
        <a:bodyPr anchor="b" anchorCtr="0"/>
        <a:lstStyle/>
        <a:p>
          <a:r>
            <a:rPr lang="ru-RU" sz="4000" dirty="0" err="1"/>
            <a:t>Конкуренто</a:t>
          </a:r>
          <a:r>
            <a:rPr lang="ru-RU" sz="4000" dirty="0"/>
            <a:t>-способность</a:t>
          </a:r>
        </a:p>
      </dgm:t>
    </dgm:pt>
    <dgm:pt modelId="{AAE102E7-7A60-49EA-8523-DEA92A08A31B}" type="parTrans" cxnId="{42ACEE37-D18C-43BE-BF33-F5A9F0473CFB}">
      <dgm:prSet/>
      <dgm:spPr/>
      <dgm:t>
        <a:bodyPr/>
        <a:lstStyle/>
        <a:p>
          <a:endParaRPr lang="ru-RU" sz="3600"/>
        </a:p>
      </dgm:t>
    </dgm:pt>
    <dgm:pt modelId="{AFCE0EF1-3340-49DE-863C-9224C0E70436}" type="sibTrans" cxnId="{42ACEE37-D18C-43BE-BF33-F5A9F0473CFB}">
      <dgm:prSet/>
      <dgm:spPr/>
      <dgm:t>
        <a:bodyPr/>
        <a:lstStyle/>
        <a:p>
          <a:endParaRPr lang="ru-RU" sz="3600"/>
        </a:p>
      </dgm:t>
    </dgm:pt>
    <dgm:pt modelId="{EE090DD5-5389-46B5-8116-FB253A1B098E}">
      <dgm:prSet phldrT="[Текст]" custT="1"/>
      <dgm:spPr/>
      <dgm:t>
        <a:bodyPr anchor="b" anchorCtr="0"/>
        <a:lstStyle/>
        <a:p>
          <a:r>
            <a:rPr lang="ru-RU" sz="4000" dirty="0" err="1"/>
            <a:t>Энерго</a:t>
          </a:r>
          <a:r>
            <a:rPr lang="ru-RU" sz="4000" dirty="0"/>
            <a:t>-</a:t>
          </a:r>
          <a:br>
            <a:rPr lang="ru-RU" sz="4000" dirty="0"/>
          </a:br>
          <a:r>
            <a:rPr lang="ru-RU" sz="4000" dirty="0"/>
            <a:t>эффективность</a:t>
          </a:r>
        </a:p>
      </dgm:t>
    </dgm:pt>
    <dgm:pt modelId="{9347FE5C-1E2B-4F84-A5A7-7C737EF25F5A}" type="parTrans" cxnId="{50145962-D230-4BF9-9FD2-D86BF05BD2F2}">
      <dgm:prSet/>
      <dgm:spPr/>
      <dgm:t>
        <a:bodyPr/>
        <a:lstStyle/>
        <a:p>
          <a:endParaRPr lang="ru-RU" sz="3600"/>
        </a:p>
      </dgm:t>
    </dgm:pt>
    <dgm:pt modelId="{F8B4ACF3-D72D-4A7C-AAF4-4DB4C44B7345}" type="sibTrans" cxnId="{50145962-D230-4BF9-9FD2-D86BF05BD2F2}">
      <dgm:prSet/>
      <dgm:spPr/>
      <dgm:t>
        <a:bodyPr/>
        <a:lstStyle/>
        <a:p>
          <a:endParaRPr lang="ru-RU" sz="3600"/>
        </a:p>
      </dgm:t>
    </dgm:pt>
    <dgm:pt modelId="{37FC24DB-DA25-4F8E-B538-E788E46CBFB1}">
      <dgm:prSet phldrT="[Текст]" custT="1"/>
      <dgm:spPr/>
      <dgm:t>
        <a:bodyPr anchor="ctr" anchorCtr="0"/>
        <a:lstStyle/>
        <a:p>
          <a:r>
            <a:rPr lang="ru-RU" sz="4000" dirty="0" smtClean="0"/>
            <a:t>Экология</a:t>
          </a:r>
          <a:endParaRPr lang="ru-RU" sz="4000" dirty="0"/>
        </a:p>
      </dgm:t>
    </dgm:pt>
    <dgm:pt modelId="{C8CC7A46-65C9-4EAB-AC25-71E8CE77D242}" type="sibTrans" cxnId="{09F16F5F-8D73-4F25-A896-D1C6AF9292EE}">
      <dgm:prSet/>
      <dgm:spPr/>
      <dgm:t>
        <a:bodyPr/>
        <a:lstStyle/>
        <a:p>
          <a:endParaRPr lang="ru-RU" sz="3600"/>
        </a:p>
      </dgm:t>
    </dgm:pt>
    <dgm:pt modelId="{7AEDFE8E-FB41-429C-9A90-8D21E7340D2E}" type="parTrans" cxnId="{09F16F5F-8D73-4F25-A896-D1C6AF9292EE}">
      <dgm:prSet/>
      <dgm:spPr/>
      <dgm:t>
        <a:bodyPr/>
        <a:lstStyle/>
        <a:p>
          <a:endParaRPr lang="ru-RU" sz="3600"/>
        </a:p>
      </dgm:t>
    </dgm:pt>
    <dgm:pt modelId="{8B2C5ACC-917D-4AF6-8926-EC3612DA3293}">
      <dgm:prSet phldrT="[Текст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4000" b="1" dirty="0">
              <a:solidFill>
                <a:schemeClr val="tx1"/>
              </a:solidFill>
            </a:rPr>
            <a:t>ЮНИДО</a:t>
          </a:r>
          <a:r>
            <a:rPr lang="en-US" sz="4000" b="1" dirty="0">
              <a:solidFill>
                <a:schemeClr val="tx1"/>
              </a:solidFill>
            </a:rPr>
            <a:t> </a:t>
          </a:r>
          <a:r>
            <a:rPr lang="ru-RU" sz="4000" b="1" dirty="0">
              <a:solidFill>
                <a:schemeClr val="tx1"/>
              </a:solidFill>
            </a:rPr>
            <a:t>в РФ</a:t>
          </a:r>
          <a:endParaRPr lang="ru-RU" sz="4000" dirty="0">
            <a:solidFill>
              <a:schemeClr val="tx1"/>
            </a:solidFill>
          </a:endParaRPr>
        </a:p>
      </dgm:t>
    </dgm:pt>
    <dgm:pt modelId="{903EC04A-D126-4261-8B73-72D72C198A74}" type="parTrans" cxnId="{53FC256A-B9F4-4E01-9F11-5B42AB7F7B50}">
      <dgm:prSet/>
      <dgm:spPr/>
      <dgm:t>
        <a:bodyPr/>
        <a:lstStyle/>
        <a:p>
          <a:endParaRPr lang="ru-RU"/>
        </a:p>
      </dgm:t>
    </dgm:pt>
    <dgm:pt modelId="{0FE615B3-7695-4B62-BFEF-17E86BDF5A89}" type="sibTrans" cxnId="{53FC256A-B9F4-4E01-9F11-5B42AB7F7B50}">
      <dgm:prSet/>
      <dgm:spPr/>
      <dgm:t>
        <a:bodyPr/>
        <a:lstStyle/>
        <a:p>
          <a:endParaRPr lang="ru-RU"/>
        </a:p>
      </dgm:t>
    </dgm:pt>
    <dgm:pt modelId="{0ABFB96A-5E52-404C-96EE-154B22E4496D}" type="pres">
      <dgm:prSet presAssocID="{159E7017-33D3-453F-8823-7BDAED831F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3CB929-BBB8-49A3-998C-E79F1666EF2E}" type="pres">
      <dgm:prSet presAssocID="{159E7017-33D3-453F-8823-7BDAED831F96}" presName="matrix" presStyleCnt="0"/>
      <dgm:spPr/>
    </dgm:pt>
    <dgm:pt modelId="{E555F797-E619-439F-9792-78FE3C907612}" type="pres">
      <dgm:prSet presAssocID="{159E7017-33D3-453F-8823-7BDAED831F96}" presName="tile1" presStyleLbl="node1" presStyleIdx="0" presStyleCnt="4"/>
      <dgm:spPr/>
      <dgm:t>
        <a:bodyPr/>
        <a:lstStyle/>
        <a:p>
          <a:endParaRPr lang="ru-RU"/>
        </a:p>
      </dgm:t>
    </dgm:pt>
    <dgm:pt modelId="{BC1C7AC2-2E88-4348-8E01-08E317F561F5}" type="pres">
      <dgm:prSet presAssocID="{159E7017-33D3-453F-8823-7BDAED831F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57974-2D28-4B81-972F-320B79C51239}" type="pres">
      <dgm:prSet presAssocID="{159E7017-33D3-453F-8823-7BDAED831F96}" presName="tile2" presStyleLbl="node1" presStyleIdx="1" presStyleCnt="4" custLinFactNeighborX="1365" custLinFactNeighborY="-2270"/>
      <dgm:spPr/>
      <dgm:t>
        <a:bodyPr/>
        <a:lstStyle/>
        <a:p>
          <a:endParaRPr lang="ru-RU"/>
        </a:p>
      </dgm:t>
    </dgm:pt>
    <dgm:pt modelId="{6F3B0F66-0869-40A5-B61E-3AAAB26BB47E}" type="pres">
      <dgm:prSet presAssocID="{159E7017-33D3-453F-8823-7BDAED831F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BA94A-5182-4866-A930-E306D34B451B}" type="pres">
      <dgm:prSet presAssocID="{159E7017-33D3-453F-8823-7BDAED831F96}" presName="tile3" presStyleLbl="node1" presStyleIdx="2" presStyleCnt="4"/>
      <dgm:spPr/>
      <dgm:t>
        <a:bodyPr/>
        <a:lstStyle/>
        <a:p>
          <a:endParaRPr lang="ru-RU"/>
        </a:p>
      </dgm:t>
    </dgm:pt>
    <dgm:pt modelId="{5496E0A3-2E18-45E5-B103-7D9610E08DAA}" type="pres">
      <dgm:prSet presAssocID="{159E7017-33D3-453F-8823-7BDAED831F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6E0B-4263-4FDC-9027-CBF59B0005ED}" type="pres">
      <dgm:prSet presAssocID="{159E7017-33D3-453F-8823-7BDAED831F96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5C1ED160-CB1B-499A-8660-8929F4D2B067}" type="pres">
      <dgm:prSet presAssocID="{159E7017-33D3-453F-8823-7BDAED831F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28F52-8084-4A3F-9900-6DC3C8EDE6C9}" type="pres">
      <dgm:prSet presAssocID="{159E7017-33D3-453F-8823-7BDAED831F96}" presName="centerTile" presStyleLbl="fgShp" presStyleIdx="0" presStyleCnt="1" custScaleX="148551" custScaleY="12283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45962-D230-4BF9-9FD2-D86BF05BD2F2}" srcId="{8B2C5ACC-917D-4AF6-8926-EC3612DA3293}" destId="{EE090DD5-5389-46B5-8116-FB253A1B098E}" srcOrd="3" destOrd="0" parTransId="{9347FE5C-1E2B-4F84-A5A7-7C737EF25F5A}" sibTransId="{F8B4ACF3-D72D-4A7C-AAF4-4DB4C44B7345}"/>
    <dgm:cxn modelId="{3C755CF8-CF89-4B73-85E2-DD29AA2CC34A}" type="presOf" srcId="{159E7017-33D3-453F-8823-7BDAED831F96}" destId="{0ABFB96A-5E52-404C-96EE-154B22E4496D}" srcOrd="0" destOrd="0" presId="urn:microsoft.com/office/officeart/2005/8/layout/matrix1"/>
    <dgm:cxn modelId="{511366B7-B366-44AF-A7B2-32EF1ECCF11D}" type="presOf" srcId="{EE090DD5-5389-46B5-8116-FB253A1B098E}" destId="{5C1ED160-CB1B-499A-8660-8929F4D2B067}" srcOrd="1" destOrd="0" presId="urn:microsoft.com/office/officeart/2005/8/layout/matrix1"/>
    <dgm:cxn modelId="{17E97435-08C4-4758-A682-8D644E748D1A}" type="presOf" srcId="{E4ABDDB9-5861-40BF-97E7-45AF226DCD63}" destId="{0AD57974-2D28-4B81-972F-320B79C51239}" srcOrd="0" destOrd="0" presId="urn:microsoft.com/office/officeart/2005/8/layout/matrix1"/>
    <dgm:cxn modelId="{63AE4801-808A-4882-B2EA-DE6FE4880D6D}" type="presOf" srcId="{DFD7FD93-D6CE-4A04-A124-306FAA8566B5}" destId="{5496E0A3-2E18-45E5-B103-7D9610E08DAA}" srcOrd="1" destOrd="0" presId="urn:microsoft.com/office/officeart/2005/8/layout/matrix1"/>
    <dgm:cxn modelId="{09222BAB-AC50-418B-ADFE-BD904C1B252E}" type="presOf" srcId="{37FC24DB-DA25-4F8E-B538-E788E46CBFB1}" destId="{BC1C7AC2-2E88-4348-8E01-08E317F561F5}" srcOrd="1" destOrd="0" presId="urn:microsoft.com/office/officeart/2005/8/layout/matrix1"/>
    <dgm:cxn modelId="{1EFA4B90-F470-40DD-A1EA-A7F6E189AB22}" srcId="{8B2C5ACC-917D-4AF6-8926-EC3612DA3293}" destId="{E4ABDDB9-5861-40BF-97E7-45AF226DCD63}" srcOrd="1" destOrd="0" parTransId="{8661BD15-AF48-4258-800D-69696809363F}" sibTransId="{2C1B46B1-14E2-4EB1-97A6-5814ED611AAC}"/>
    <dgm:cxn modelId="{6E6E5B86-DCAC-4A88-8A32-1DC5A616D1A3}" type="presOf" srcId="{37FC24DB-DA25-4F8E-B538-E788E46CBFB1}" destId="{E555F797-E619-439F-9792-78FE3C907612}" srcOrd="0" destOrd="0" presId="urn:microsoft.com/office/officeart/2005/8/layout/matrix1"/>
    <dgm:cxn modelId="{E4747044-C1FD-459E-B14F-1A63F81A547B}" type="presOf" srcId="{EE090DD5-5389-46B5-8116-FB253A1B098E}" destId="{D5C26E0B-4263-4FDC-9027-CBF59B0005ED}" srcOrd="0" destOrd="0" presId="urn:microsoft.com/office/officeart/2005/8/layout/matrix1"/>
    <dgm:cxn modelId="{53FC256A-B9F4-4E01-9F11-5B42AB7F7B50}" srcId="{159E7017-33D3-453F-8823-7BDAED831F96}" destId="{8B2C5ACC-917D-4AF6-8926-EC3612DA3293}" srcOrd="0" destOrd="0" parTransId="{903EC04A-D126-4261-8B73-72D72C198A74}" sibTransId="{0FE615B3-7695-4B62-BFEF-17E86BDF5A89}"/>
    <dgm:cxn modelId="{09F16F5F-8D73-4F25-A896-D1C6AF9292EE}" srcId="{8B2C5ACC-917D-4AF6-8926-EC3612DA3293}" destId="{37FC24DB-DA25-4F8E-B538-E788E46CBFB1}" srcOrd="0" destOrd="0" parTransId="{7AEDFE8E-FB41-429C-9A90-8D21E7340D2E}" sibTransId="{C8CC7A46-65C9-4EAB-AC25-71E8CE77D242}"/>
    <dgm:cxn modelId="{576A5E42-A3B7-491B-B8E8-CABBC57FB64A}" type="presOf" srcId="{8B2C5ACC-917D-4AF6-8926-EC3612DA3293}" destId="{CA328F52-8084-4A3F-9900-6DC3C8EDE6C9}" srcOrd="0" destOrd="0" presId="urn:microsoft.com/office/officeart/2005/8/layout/matrix1"/>
    <dgm:cxn modelId="{76E42260-99B9-40D3-9D83-842D1CC2B560}" type="presOf" srcId="{E4ABDDB9-5861-40BF-97E7-45AF226DCD63}" destId="{6F3B0F66-0869-40A5-B61E-3AAAB26BB47E}" srcOrd="1" destOrd="0" presId="urn:microsoft.com/office/officeart/2005/8/layout/matrix1"/>
    <dgm:cxn modelId="{255707D8-F99B-4C1C-B887-150A3D5421C9}" type="presOf" srcId="{DFD7FD93-D6CE-4A04-A124-306FAA8566B5}" destId="{111BA94A-5182-4866-A930-E306D34B451B}" srcOrd="0" destOrd="0" presId="urn:microsoft.com/office/officeart/2005/8/layout/matrix1"/>
    <dgm:cxn modelId="{42ACEE37-D18C-43BE-BF33-F5A9F0473CFB}" srcId="{8B2C5ACC-917D-4AF6-8926-EC3612DA3293}" destId="{DFD7FD93-D6CE-4A04-A124-306FAA8566B5}" srcOrd="2" destOrd="0" parTransId="{AAE102E7-7A60-49EA-8523-DEA92A08A31B}" sibTransId="{AFCE0EF1-3340-49DE-863C-9224C0E70436}"/>
    <dgm:cxn modelId="{59FBA45A-F3B4-4CD4-B6D6-224EE420B7B7}" type="presParOf" srcId="{0ABFB96A-5E52-404C-96EE-154B22E4496D}" destId="{CF3CB929-BBB8-49A3-998C-E79F1666EF2E}" srcOrd="0" destOrd="0" presId="urn:microsoft.com/office/officeart/2005/8/layout/matrix1"/>
    <dgm:cxn modelId="{6F35AB8C-45B0-403A-A3EE-9C3322A527A5}" type="presParOf" srcId="{CF3CB929-BBB8-49A3-998C-E79F1666EF2E}" destId="{E555F797-E619-439F-9792-78FE3C907612}" srcOrd="0" destOrd="0" presId="urn:microsoft.com/office/officeart/2005/8/layout/matrix1"/>
    <dgm:cxn modelId="{D7551311-2631-4908-9FEF-9F10919DCB21}" type="presParOf" srcId="{CF3CB929-BBB8-49A3-998C-E79F1666EF2E}" destId="{BC1C7AC2-2E88-4348-8E01-08E317F561F5}" srcOrd="1" destOrd="0" presId="urn:microsoft.com/office/officeart/2005/8/layout/matrix1"/>
    <dgm:cxn modelId="{19EFE19E-3827-4451-9FE5-AC057C526900}" type="presParOf" srcId="{CF3CB929-BBB8-49A3-998C-E79F1666EF2E}" destId="{0AD57974-2D28-4B81-972F-320B79C51239}" srcOrd="2" destOrd="0" presId="urn:microsoft.com/office/officeart/2005/8/layout/matrix1"/>
    <dgm:cxn modelId="{4C5E9BCF-08D0-4988-8156-51215C352181}" type="presParOf" srcId="{CF3CB929-BBB8-49A3-998C-E79F1666EF2E}" destId="{6F3B0F66-0869-40A5-B61E-3AAAB26BB47E}" srcOrd="3" destOrd="0" presId="urn:microsoft.com/office/officeart/2005/8/layout/matrix1"/>
    <dgm:cxn modelId="{0D0814F2-3745-4B7C-8853-F4535EB379EA}" type="presParOf" srcId="{CF3CB929-BBB8-49A3-998C-E79F1666EF2E}" destId="{111BA94A-5182-4866-A930-E306D34B451B}" srcOrd="4" destOrd="0" presId="urn:microsoft.com/office/officeart/2005/8/layout/matrix1"/>
    <dgm:cxn modelId="{14B780C8-06E0-4213-A72F-192C44B1FD07}" type="presParOf" srcId="{CF3CB929-BBB8-49A3-998C-E79F1666EF2E}" destId="{5496E0A3-2E18-45E5-B103-7D9610E08DAA}" srcOrd="5" destOrd="0" presId="urn:microsoft.com/office/officeart/2005/8/layout/matrix1"/>
    <dgm:cxn modelId="{85C65138-01F9-47AC-9303-D4744A7A2CBA}" type="presParOf" srcId="{CF3CB929-BBB8-49A3-998C-E79F1666EF2E}" destId="{D5C26E0B-4263-4FDC-9027-CBF59B0005ED}" srcOrd="6" destOrd="0" presId="urn:microsoft.com/office/officeart/2005/8/layout/matrix1"/>
    <dgm:cxn modelId="{624C4401-366E-4D55-A397-4BB4BBC5A6DA}" type="presParOf" srcId="{CF3CB929-BBB8-49A3-998C-E79F1666EF2E}" destId="{5C1ED160-CB1B-499A-8660-8929F4D2B067}" srcOrd="7" destOrd="0" presId="urn:microsoft.com/office/officeart/2005/8/layout/matrix1"/>
    <dgm:cxn modelId="{3A361A22-2D0D-4732-8599-18FEEB827851}" type="presParOf" srcId="{0ABFB96A-5E52-404C-96EE-154B22E4496D}" destId="{CA328F52-8084-4A3F-9900-6DC3C8EDE6C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F797-E619-439F-9792-78FE3C907612}">
      <dsp:nvSpPr>
        <dsp:cNvPr id="0" name=""/>
        <dsp:cNvSpPr/>
      </dsp:nvSpPr>
      <dsp:spPr>
        <a:xfrm rot="16200000">
          <a:off x="904753" y="-904753"/>
          <a:ext cx="2142954" cy="395246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Экология</a:t>
          </a:r>
          <a:endParaRPr lang="ru-RU" sz="4000" kern="1200" dirty="0"/>
        </a:p>
      </dsp:txBody>
      <dsp:txXfrm rot="5400000">
        <a:off x="-1" y="1"/>
        <a:ext cx="3952461" cy="1607215"/>
      </dsp:txXfrm>
    </dsp:sp>
    <dsp:sp modelId="{0AD57974-2D28-4B81-972F-320B79C51239}">
      <dsp:nvSpPr>
        <dsp:cNvPr id="0" name=""/>
        <dsp:cNvSpPr/>
      </dsp:nvSpPr>
      <dsp:spPr>
        <a:xfrm>
          <a:off x="3952461" y="0"/>
          <a:ext cx="3952461" cy="214295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Передача</a:t>
          </a:r>
          <a:br>
            <a:rPr lang="ru-RU" sz="4000" kern="1200" dirty="0"/>
          </a:br>
          <a:r>
            <a:rPr lang="ru-RU" sz="4000" kern="1200" dirty="0"/>
            <a:t>технологий</a:t>
          </a:r>
        </a:p>
      </dsp:txBody>
      <dsp:txXfrm>
        <a:off x="3952461" y="0"/>
        <a:ext cx="3952461" cy="1607215"/>
      </dsp:txXfrm>
    </dsp:sp>
    <dsp:sp modelId="{111BA94A-5182-4866-A930-E306D34B451B}">
      <dsp:nvSpPr>
        <dsp:cNvPr id="0" name=""/>
        <dsp:cNvSpPr/>
      </dsp:nvSpPr>
      <dsp:spPr>
        <a:xfrm rot="10800000">
          <a:off x="0" y="2142954"/>
          <a:ext cx="3952461" cy="214295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/>
            <a:t>Конкуренто</a:t>
          </a:r>
          <a:r>
            <a:rPr lang="ru-RU" sz="4000" kern="1200" dirty="0"/>
            <a:t>-способность</a:t>
          </a:r>
        </a:p>
      </dsp:txBody>
      <dsp:txXfrm rot="10800000">
        <a:off x="0" y="2678693"/>
        <a:ext cx="3952461" cy="1607215"/>
      </dsp:txXfrm>
    </dsp:sp>
    <dsp:sp modelId="{D5C26E0B-4263-4FDC-9027-CBF59B0005ED}">
      <dsp:nvSpPr>
        <dsp:cNvPr id="0" name=""/>
        <dsp:cNvSpPr/>
      </dsp:nvSpPr>
      <dsp:spPr>
        <a:xfrm rot="5400000">
          <a:off x="4857214" y="1238201"/>
          <a:ext cx="2142954" cy="395246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/>
            <a:t>Энерго</a:t>
          </a:r>
          <a:r>
            <a:rPr lang="ru-RU" sz="4000" kern="1200" dirty="0"/>
            <a:t>-</a:t>
          </a:r>
          <a:br>
            <a:rPr lang="ru-RU" sz="4000" kern="1200" dirty="0"/>
          </a:br>
          <a:r>
            <a:rPr lang="ru-RU" sz="4000" kern="1200" dirty="0"/>
            <a:t>эффективность</a:t>
          </a:r>
        </a:p>
      </dsp:txBody>
      <dsp:txXfrm rot="-5400000">
        <a:off x="3952460" y="2678693"/>
        <a:ext cx="3952461" cy="1607215"/>
      </dsp:txXfrm>
    </dsp:sp>
    <dsp:sp modelId="{CA328F52-8084-4A3F-9900-6DC3C8EDE6C9}">
      <dsp:nvSpPr>
        <dsp:cNvPr id="0" name=""/>
        <dsp:cNvSpPr/>
      </dsp:nvSpPr>
      <dsp:spPr>
        <a:xfrm>
          <a:off x="2191034" y="1484906"/>
          <a:ext cx="3522852" cy="131609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chemeClr val="tx1"/>
              </a:solidFill>
            </a:rPr>
            <a:t>ЮНИДО</a:t>
          </a:r>
          <a:r>
            <a:rPr lang="en-US" sz="4000" b="1" kern="1200" dirty="0">
              <a:solidFill>
                <a:schemeClr val="tx1"/>
              </a:solidFill>
            </a:rPr>
            <a:t> </a:t>
          </a:r>
          <a:r>
            <a:rPr lang="ru-RU" sz="4000" b="1" kern="1200" dirty="0">
              <a:solidFill>
                <a:schemeClr val="tx1"/>
              </a:solidFill>
            </a:rPr>
            <a:t>в РФ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2255280" y="1549152"/>
        <a:ext cx="3394360" cy="1187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do.ru/overview/unido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unido.ru/overview/unido/prioriteti_unido/" TargetMode="External"/><Relationship Id="rId4" Type="http://schemas.openxmlformats.org/officeDocument/2006/relationships/hyperlink" Target="http://www.unido.ru/overview/strategija_isid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508000"/>
            <a:ext cx="4119562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Представиться.</a:t>
            </a:r>
            <a:endParaRPr lang="en-US" dirty="0"/>
          </a:p>
          <a:p>
            <a:endParaRPr lang="ru-RU" dirty="0"/>
          </a:p>
          <a:p>
            <a:r>
              <a:rPr lang="ru-RU" dirty="0"/>
              <a:t>Название</a:t>
            </a:r>
            <a:r>
              <a:rPr lang="ru-RU" baseline="0" dirty="0"/>
              <a:t> презентации.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0297-D5F7-4E2A-AD6C-A0189B8707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8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519113"/>
            <a:ext cx="4122738" cy="3090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640" y="3776502"/>
            <a:ext cx="6056661" cy="440280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ЮНИДО</a:t>
            </a:r>
            <a:r>
              <a:rPr lang="ru-RU" sz="1200" dirty="0" smtClean="0"/>
              <a:t> – </a:t>
            </a:r>
            <a:r>
              <a:rPr lang="ru-RU" sz="1200" dirty="0" smtClean="0">
                <a:solidFill>
                  <a:srgbClr val="235373"/>
                </a:solidFill>
              </a:rPr>
              <a:t>была создана в 1966 году, а специализированным учреждением ООН стала в 1985 году. </a:t>
            </a:r>
            <a:r>
              <a:rPr lang="ru-RU" sz="1200" dirty="0" smtClean="0"/>
              <a:t>Штаб квартира ЮНИДО находится в Вене. </a:t>
            </a:r>
            <a:endParaRPr lang="ru-RU" sz="1200" b="1" dirty="0" smtClean="0"/>
          </a:p>
          <a:p>
            <a:pPr>
              <a:lnSpc>
                <a:spcPct val="114000"/>
              </a:lnSpc>
            </a:pP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 Позвольте </a:t>
            </a:r>
            <a:r>
              <a:rPr lang="ru-RU" dirty="0"/>
              <a:t>сказать несколько слов о нашей </a:t>
            </a:r>
            <a:r>
              <a:rPr lang="ru-RU" dirty="0" smtClean="0"/>
              <a:t>организации</a:t>
            </a:r>
            <a:r>
              <a:rPr lang="ru-RU" baseline="0" dirty="0" smtClean="0"/>
              <a:t> </a:t>
            </a:r>
            <a:endParaRPr lang="ru-RU" dirty="0"/>
          </a:p>
          <a:p>
            <a:pPr>
              <a:lnSpc>
                <a:spcPct val="114000"/>
              </a:lnSpc>
            </a:pPr>
            <a:endParaRPr lang="ru-RU" dirty="0"/>
          </a:p>
          <a:p>
            <a:pPr>
              <a:lnSpc>
                <a:spcPct val="114000"/>
              </a:lnSpc>
            </a:pPr>
            <a:r>
              <a:rPr lang="ru-RU" b="1" dirty="0"/>
              <a:t>ЮНИДО</a:t>
            </a:r>
            <a:r>
              <a:rPr lang="ru-RU" dirty="0"/>
              <a:t> это Организация Объединенных Наций по промышленному развитию, которая </a:t>
            </a:r>
            <a:r>
              <a:rPr lang="ru-RU" dirty="0">
                <a:solidFill>
                  <a:srgbClr val="235373"/>
                </a:solidFill>
                <a:latin typeface="Calibri" pitchFamily="34" charset="0"/>
              </a:rPr>
              <a:t>была создана в 1966 году и, в настоящее время, </a:t>
            </a:r>
            <a:r>
              <a:rPr lang="ru-RU" dirty="0"/>
              <a:t>является </a:t>
            </a:r>
            <a:r>
              <a:rPr lang="ru-RU" b="1" dirty="0"/>
              <a:t>Специализированным агентством ООН</a:t>
            </a:r>
            <a:r>
              <a:rPr lang="ru-RU" dirty="0"/>
              <a:t>. </a:t>
            </a:r>
            <a:r>
              <a:rPr lang="ru-RU" sz="1200" dirty="0"/>
              <a:t>Штаб квартира ЮНИДО находится в Вене, Австрия. </a:t>
            </a:r>
            <a:endParaRPr lang="ru-RU" dirty="0"/>
          </a:p>
          <a:p>
            <a:pPr>
              <a:lnSpc>
                <a:spcPct val="114000"/>
              </a:lnSpc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цель ЮНИДО – содействие и ускорение </a:t>
            </a:r>
            <a:r>
              <a:rPr lang="ru-RU" sz="1200" dirty="0"/>
              <a:t>устойчивого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промышленного развития в развивающихся странах и странах с переходной экономикой, а также продвижение международного промышленного сотрудничества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Организация Объединенных Наций по промышленному развитию (ЮНИДО)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является специализированным учреждением в системе ООН, основная цель которого – содействие и ускорение промышленного развития. Приоритетным направлением деятельности организации является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Всеобщее устойчивое промышленное развитие (ISID)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 опирается на три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основных приоритета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всеобщего процветания,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экономической конкурентоспособности,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окружающей среды.</a:t>
            </a:r>
          </a:p>
          <a:p>
            <a: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0297-D5F7-4E2A-AD6C-A0189B8707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79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charset="2"/>
              <a:buChar char="Þ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представляется целесообразным содействовать разработке систем информационной безопасности промышленных объектов с учетом новейших вызовов, стоящих перед промышленностью 4.0.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Усилия ЮНИДО в данном направлении позволят упрочить потенциал-государств членов, перешедших на новую модель промышленного производства, и разработать наилучшие практики в области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кибербезопасности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государств-членов, находящихся в процессе перехода к Индустрии 4.0, позволив им тем самым избежать потерь и убытков вследствие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кибератак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способствуя устойчивому и всеобъемлющему промышленному развитию. 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Symbol" charset="2"/>
              <a:buChar char="Þ"/>
            </a:pP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Symbol" charset="2"/>
              <a:buChar char="Þ"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Объединенных Наций по промышленному развитию (ЮНИДО) убеждена в том, что высокая конкурентоспособность и инновации являются ключевыми условиями для успешной интеграции и макроэкономического роста.  А так же стимулирование деловой активности и создание благоприятной нормативно-правовой базы для развития промышленности. Индустрия 4.0 или четвертая промышленная революция – текущий тренд автоматизации обмена данными в технологиях производства</a:t>
            </a:r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Symbol" charset="2"/>
              <a:buChar char="Þ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385D-7C0C-432C-BF59-8CD87E0804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0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2405" marR="5080" indent="-179705">
              <a:lnSpc>
                <a:spcPct val="89300"/>
              </a:lnSpc>
              <a:buClr>
                <a:srgbClr val="009EDF"/>
              </a:buClr>
              <a:buChar char="•"/>
              <a:tabLst>
                <a:tab pos="193040" algn="l"/>
              </a:tabLst>
            </a:pPr>
            <a:r>
              <a:rPr lang="ru-RU" sz="1200" dirty="0" smtClean="0">
                <a:latin typeface="Arial"/>
                <a:cs typeface="Arial"/>
              </a:rPr>
              <a:t>После </a:t>
            </a:r>
            <a:r>
              <a:rPr lang="ru-RU" sz="1200" spc="-10" dirty="0" smtClean="0">
                <a:latin typeface="Arial"/>
                <a:cs typeface="Arial"/>
              </a:rPr>
              <a:t>этапов механизации </a:t>
            </a:r>
            <a:r>
              <a:rPr lang="ru-RU" sz="1200" dirty="0" smtClean="0">
                <a:latin typeface="Arial"/>
                <a:cs typeface="Arial"/>
              </a:rPr>
              <a:t>и  </a:t>
            </a:r>
            <a:r>
              <a:rPr lang="ru-RU" sz="1200" spc="-5" dirty="0" smtClean="0">
                <a:latin typeface="Arial"/>
                <a:cs typeface="Arial"/>
              </a:rPr>
              <a:t>электрификации  </a:t>
            </a:r>
            <a:r>
              <a:rPr lang="ru-RU" sz="1200" spc="-10" dirty="0" smtClean="0">
                <a:latin typeface="Arial"/>
                <a:cs typeface="Arial"/>
              </a:rPr>
              <a:t>продолжающаяся  </a:t>
            </a:r>
            <a:r>
              <a:rPr lang="ru-RU" sz="1200" spc="-5" dirty="0" smtClean="0">
                <a:latin typeface="Arial"/>
                <a:cs typeface="Arial"/>
              </a:rPr>
              <a:t>информатизация </a:t>
            </a:r>
            <a:r>
              <a:rPr lang="ru-RU" sz="1200" spc="-10" dirty="0" smtClean="0">
                <a:latin typeface="Arial"/>
                <a:cs typeface="Arial"/>
              </a:rPr>
              <a:t>привела </a:t>
            </a:r>
            <a:r>
              <a:rPr lang="ru-RU" sz="1200" dirty="0" smtClean="0">
                <a:latin typeface="Arial"/>
                <a:cs typeface="Arial"/>
              </a:rPr>
              <a:t>к  радикальному </a:t>
            </a:r>
            <a:r>
              <a:rPr lang="ru-RU" sz="1200" spc="-10" dirty="0" smtClean="0">
                <a:latin typeface="Arial"/>
                <a:cs typeface="Arial"/>
              </a:rPr>
              <a:t>переустройству  </a:t>
            </a:r>
            <a:r>
              <a:rPr lang="ru-RU" sz="1200" spc="-5" dirty="0" smtClean="0">
                <a:latin typeface="Arial"/>
                <a:cs typeface="Arial"/>
              </a:rPr>
              <a:t>повседневной </a:t>
            </a:r>
            <a:r>
              <a:rPr lang="ru-RU" sz="1200" dirty="0" smtClean="0">
                <a:latin typeface="Arial"/>
                <a:cs typeface="Arial"/>
              </a:rPr>
              <a:t>жизни и </a:t>
            </a:r>
            <a:r>
              <a:rPr lang="ru-RU" sz="1200" spc="-5" dirty="0" smtClean="0">
                <a:latin typeface="Arial"/>
                <a:cs typeface="Arial"/>
              </a:rPr>
              <a:t>условий  </a:t>
            </a:r>
            <a:r>
              <a:rPr lang="ru-RU" sz="1200" spc="-15" dirty="0" smtClean="0">
                <a:latin typeface="Arial"/>
                <a:cs typeface="Arial"/>
              </a:rPr>
              <a:t>труда. </a:t>
            </a:r>
          </a:p>
          <a:p>
            <a:pPr marL="192405" marR="5080" indent="-179705">
              <a:lnSpc>
                <a:spcPct val="89300"/>
              </a:lnSpc>
              <a:buClr>
                <a:srgbClr val="009EDF"/>
              </a:buClr>
              <a:buChar char="•"/>
              <a:tabLst>
                <a:tab pos="193040" algn="l"/>
              </a:tabLst>
            </a:pPr>
            <a:r>
              <a:rPr lang="ru-RU" sz="1200" dirty="0" smtClean="0">
                <a:latin typeface="Arial"/>
                <a:cs typeface="Arial"/>
              </a:rPr>
              <a:t>Промышленное</a:t>
            </a:r>
            <a:r>
              <a:rPr lang="ru-RU" sz="1200" spc="-10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производство  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подошло </a:t>
            </a:r>
            <a:r>
              <a:rPr lang="ru-RU" sz="1200" dirty="0" smtClean="0">
                <a:latin typeface="Arial"/>
                <a:cs typeface="Arial"/>
              </a:rPr>
              <a:t>к </a:t>
            </a:r>
            <a:r>
              <a:rPr lang="ru-RU" sz="1200" spc="-10" dirty="0" smtClean="0">
                <a:latin typeface="Arial"/>
                <a:cs typeface="Arial"/>
              </a:rPr>
              <a:t>этапу  следующей </a:t>
            </a:r>
            <a:r>
              <a:rPr lang="ru-RU" sz="1200" spc="-5" dirty="0" smtClean="0">
                <a:latin typeface="Arial"/>
                <a:cs typeface="Arial"/>
              </a:rPr>
              <a:t>индустриальной  революции</a:t>
            </a:r>
            <a:r>
              <a:rPr lang="ru-RU" sz="1200" spc="-7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(концепция </a:t>
            </a:r>
            <a:endParaRPr lang="ru-RU" sz="1200" dirty="0" smtClean="0">
              <a:latin typeface="Arial"/>
              <a:cs typeface="Arial"/>
            </a:endParaRPr>
          </a:p>
          <a:p>
            <a:pPr marL="192405">
              <a:lnSpc>
                <a:spcPts val="1500"/>
              </a:lnSpc>
            </a:pPr>
            <a:r>
              <a:rPr lang="ru-RU" sz="1200" spc="-10" dirty="0" smtClean="0">
                <a:latin typeface="Arial"/>
                <a:cs typeface="Arial"/>
              </a:rPr>
              <a:t>«Интернета </a:t>
            </a:r>
            <a:r>
              <a:rPr lang="ru-RU" sz="1200" spc="-5" dirty="0" smtClean="0">
                <a:latin typeface="Arial"/>
                <a:cs typeface="Arial"/>
              </a:rPr>
              <a:t>вещей 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65" dirty="0" smtClean="0">
                <a:latin typeface="Arial"/>
                <a:cs typeface="Arial"/>
              </a:rPr>
              <a:t> </a:t>
            </a:r>
            <a:r>
              <a:rPr lang="ru-RU" sz="1200" spc="-10" dirty="0" smtClean="0">
                <a:latin typeface="Arial"/>
                <a:cs typeface="Arial"/>
              </a:rPr>
              <a:t>услуг»).</a:t>
            </a:r>
          </a:p>
          <a:p>
            <a:pPr marL="192405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первые в  промышленности </a:t>
            </a:r>
            <a:r>
              <a:rPr lang="ru-RU" sz="1200" spc="-5" dirty="0" smtClean="0">
                <a:latin typeface="Arial"/>
                <a:cs typeface="Arial"/>
              </a:rPr>
              <a:t>становится  возможным </a:t>
            </a:r>
            <a:r>
              <a:rPr lang="ru-RU" sz="1200" spc="-10" dirty="0" smtClean="0">
                <a:latin typeface="Arial"/>
                <a:cs typeface="Arial"/>
              </a:rPr>
              <a:t>объединение </a:t>
            </a:r>
            <a:r>
              <a:rPr lang="ru-RU" sz="1200" dirty="0" smtClean="0">
                <a:latin typeface="Arial"/>
                <a:cs typeface="Arial"/>
              </a:rPr>
              <a:t>в</a:t>
            </a:r>
            <a:r>
              <a:rPr lang="ru-RU" sz="1200" spc="-8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сеть  </a:t>
            </a:r>
            <a:r>
              <a:rPr lang="ru-RU" sz="1200" dirty="0" smtClean="0">
                <a:latin typeface="Arial"/>
                <a:cs typeface="Arial"/>
              </a:rPr>
              <a:t>ресурсов, информационных  </a:t>
            </a:r>
            <a:r>
              <a:rPr lang="ru-RU" sz="1200" spc="-5" dirty="0" smtClean="0">
                <a:latin typeface="Arial"/>
                <a:cs typeface="Arial"/>
              </a:rPr>
              <a:t>потоков, </a:t>
            </a:r>
            <a:r>
              <a:rPr lang="ru-RU" sz="1200" spc="-10" dirty="0" smtClean="0">
                <a:latin typeface="Arial"/>
                <a:cs typeface="Arial"/>
              </a:rPr>
              <a:t>объектов 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6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человека.</a:t>
            </a:r>
            <a:endParaRPr lang="ru-RU" sz="1200" dirty="0" smtClean="0">
              <a:latin typeface="Arial"/>
              <a:cs typeface="Arial"/>
            </a:endParaRPr>
          </a:p>
          <a:p>
            <a:pPr marL="192405">
              <a:lnSpc>
                <a:spcPts val="1500"/>
              </a:lnSpc>
            </a:pPr>
            <a:endParaRPr lang="ru-RU" sz="1200" dirty="0" smtClean="0">
              <a:latin typeface="Arial"/>
              <a:cs typeface="Arial"/>
            </a:endParaRPr>
          </a:p>
          <a:p>
            <a:pPr marL="192405" marR="5080" indent="-179705">
              <a:lnSpc>
                <a:spcPct val="89300"/>
              </a:lnSpc>
              <a:buClr>
                <a:srgbClr val="009EDF"/>
              </a:buClr>
              <a:buChar char="•"/>
              <a:tabLst>
                <a:tab pos="193040" algn="l"/>
              </a:tabLst>
            </a:pPr>
            <a:endParaRPr lang="ru-RU" sz="1200" dirty="0" smtClean="0">
              <a:latin typeface="Arial"/>
              <a:cs typeface="Arial"/>
            </a:endParaRPr>
          </a:p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"/>
            </a:endParaRPr>
          </a:p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en-US" sz="12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200" dirty="0" smtClean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385D-7C0C-432C-BF59-8CD87E0804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1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Индустрия 4.0 предлагает такие возможности, как повышение производительности, сокращение отходов и продвижение круговой экономики и более устойчивых моделей производства и потребления. Это может также помочь смягчить изменение климата.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Наряду с возможностями, Индустрия 4.0 также показывает проблемы: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Осведомленность и готовность: Индустрия 4.0 приносит неопределенность, что означает необходимость экспериментировать и учиться - и даже забыть то, что учил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Взрыв данных: новые технологии сбора данных означают, что в скором времени будет гораздо больше данных с которыми придется столкнуться. Это и растущий Интернет вещей (в настоящее время объединяющих около 5 миллиардов вещей) создают вместе цифровую экосистему, которая требует бесшовной связи, обмена данными и согласованных стандартов для обмена данными и компонентами, которые являются частями систем. Поскольку данные начинают накапливаться и делиться друг с другом, на передний план выходят другие вопросы, такие как безопасность данных и конфиденциальность.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Преобразование трудовых ресурсов: повышение уровня автоматизации приведет к появлению новых отраслей, таких как цифровая медицина, точное сельское хозяйство,  проектировщики медицинских роботов и менеджеры по модернизации сетей. Большая часть старых рабочих мест исчезнет, а появятся новые рабочие места, требующие более высоких навыков. Это окажет глубокое влияние на рабочую силу.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Успешный выход организации / страны в Индустрию 4.0 будет зависеть от ее способности реагировать на изменения и свои инновационные возможности. Таким образом,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потребность в разработке стратегий и стандартов управления инновациями - задачи, которую наилучшим образом подходит ЮНИДО с ее богатым опытом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разработке руководящих рамок для организаций в Индустрии 4.0 следует учитывать следующие аспекты: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Создать инновационную стратегию, согласованную с программой цифровой трансформации.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Настроить дисциплинированный инновационный процесс. Начать с понимания проблем клиентов, перейти в экспериментирование, изучение и даже уединение, чтобы найти возможные новые решения.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Содействовать организационной культуре, поддерживающей инновации.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ЮНИДО находится в уникальном положении для содействия инновациям путем: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Повышения осведомленности о возможностях Индустрии 4.0 и имеющихся стандартах среди политиков и отраслевых ассоциаций (например, WAITRO).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Предоставления соответствующих инструментов и методов для оценки управления инновациями, инновационной стратегии, культуры и т. д.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Обеспечения подготовки специалистов и тренеров по управлению инновациями, а также передовых отраслевых сообществ.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385D-7C0C-432C-BF59-8CD87E0804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6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496888"/>
            <a:ext cx="4122738" cy="3092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640" y="3690116"/>
            <a:ext cx="6056661" cy="5024200"/>
          </a:xfrm>
        </p:spPr>
        <p:txBody>
          <a:bodyPr/>
          <a:lstStyle/>
          <a:p>
            <a:pPr defTabSz="923087">
              <a:lnSpc>
                <a:spcPct val="114000"/>
              </a:lnSpc>
              <a:defRPr/>
            </a:pPr>
            <a:r>
              <a:rPr lang="ru-RU" dirty="0"/>
              <a:t>ЮНИДО ведет активную </a:t>
            </a:r>
            <a:r>
              <a:rPr lang="ru-RU" baseline="0" dirty="0"/>
              <a:t>деятельность в России</a:t>
            </a:r>
            <a:r>
              <a:rPr lang="en-US" baseline="0" dirty="0"/>
              <a:t> </a:t>
            </a:r>
            <a:r>
              <a:rPr lang="ru-RU" baseline="0" dirty="0"/>
              <a:t>по 4 основным направлениям:</a:t>
            </a:r>
          </a:p>
          <a:p>
            <a:pPr marL="450326" indent="-230772" defTabSz="923087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baseline="0" dirty="0"/>
              <a:t>Экология </a:t>
            </a:r>
          </a:p>
          <a:p>
            <a:pPr marL="450326" indent="-230772" defTabSz="923087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/>
              <a:t>Передача технологий </a:t>
            </a:r>
          </a:p>
          <a:p>
            <a:pPr marL="450326" indent="-230772" defTabSz="923087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/>
              <a:t>Повышение конкурентоспособности</a:t>
            </a:r>
          </a:p>
          <a:p>
            <a:pPr marL="450326" indent="-230772" defTabSz="923087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dirty="0" err="1"/>
              <a:t>Энергоэффективность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0297-D5F7-4E2A-AD6C-A0189B87073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4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0297-D5F7-4E2A-AD6C-A0189B87073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Образ слайда 5"/>
          <p:cNvSpPr>
            <a:spLocks noGrp="1" noRot="1" noChangeAspect="1"/>
          </p:cNvSpPr>
          <p:nvPr>
            <p:ph type="sldImg"/>
          </p:nvPr>
        </p:nvSpPr>
        <p:spPr>
          <a:xfrm>
            <a:off x="1373188" y="508000"/>
            <a:ext cx="4119562" cy="3089275"/>
          </a:xfrm>
        </p:spPr>
      </p:sp>
      <p:sp>
        <p:nvSpPr>
          <p:cNvPr id="7" name="Заметки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73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903790" cy="3821939"/>
          </a:xfrm>
        </p:spPr>
        <p:txBody>
          <a:bodyPr/>
          <a:lstStyle>
            <a:lvl1pPr>
              <a:defRPr>
                <a:solidFill>
                  <a:srgbClr val="078AC5"/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2A47-7E72-4E7E-93A5-46C5674DBF6C}" type="slidenum">
              <a:rPr lang="en-US" sz="1200" smtClean="0"/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3" y="6553200"/>
            <a:ext cx="22780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C4C066-4C8F-4E74-ACA5-86C1A28A3B29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93FFB-203E-42AB-988A-AD3B278C815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4607" y="1509083"/>
            <a:ext cx="8054789" cy="3914259"/>
          </a:xfrm>
        </p:spPr>
        <p:txBody>
          <a:bodyPr/>
          <a:lstStyle>
            <a:lvl1pPr>
              <a:defRPr sz="4800">
                <a:solidFill>
                  <a:srgbClr val="0070C0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800" dirty="0"/>
              <a:t>Заголовок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4C066-4C8F-4E74-ACA5-86C1A28A3B29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93FFB-203E-42AB-988A-AD3B278C8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9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9" y="19891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4C066-4C8F-4E74-ACA5-86C1A28A3B29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93FFB-203E-42AB-988A-AD3B278C8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8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UNIDO.HQ" TargetMode="External"/><Relationship Id="rId13" Type="http://schemas.openxmlformats.org/officeDocument/2006/relationships/hyperlink" Target="http://www.unido.or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hyperlink" Target="https://www.flickr.com/photos/unido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hyperlink" Target="https://www.instagram.com/unido_newsroom/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hyperlink" Target="https://www.youtube.com/user/UNIDObeta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twitter.com/UNIDO" TargetMode="External"/><Relationship Id="rId14" Type="http://schemas.openxmlformats.org/officeDocument/2006/relationships/hyperlink" Target="https://www.linkedin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62831"/>
            <a:ext cx="7903790" cy="390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8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10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11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12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13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14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_header_new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"/>
            <a:ext cx="9144000" cy="9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698DF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698DF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27384"/>
            <a:ext cx="9156000" cy="687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000" y="3573016"/>
            <a:ext cx="9103322" cy="2675379"/>
          </a:xfrm>
        </p:spPr>
        <p:txBody>
          <a:bodyPr/>
          <a:lstStyle/>
          <a:p>
            <a:pPr lvl="0" algn="ctr"/>
            <a:r>
              <a:rPr lang="ru-RU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Сотрудничество с </a:t>
            </a:r>
            <a:br>
              <a:rPr lang="ru-RU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Центром ЮНИДО в России</a:t>
            </a:r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</a:rPr>
              <a:t>www.unido.org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www.open.unido.org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www.un.org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www.unido.ru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www.unido-russia.ru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75" y="692696"/>
            <a:ext cx="3092372" cy="26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4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24744"/>
            <a:ext cx="9217024" cy="10984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sz="3100" dirty="0" err="1" smtClean="0"/>
              <a:t>Д.И.Менделеев</a:t>
            </a:r>
            <a:r>
              <a:rPr lang="ru-RU" sz="3100" dirty="0" smtClean="0"/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«</a:t>
            </a:r>
            <a:r>
              <a:rPr lang="ru-RU" sz="3100" dirty="0"/>
              <a:t>В химии нет отходов, а есть лишь неиспользованное сырье</a:t>
            </a:r>
            <a:r>
              <a:rPr lang="ru-RU" sz="3100" dirty="0" smtClean="0"/>
              <a:t>»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851" y="1988841"/>
            <a:ext cx="7907796" cy="376869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Основные отходы </a:t>
            </a:r>
            <a:r>
              <a:rPr lang="ru-RU" dirty="0">
                <a:solidFill>
                  <a:schemeClr val="tx1"/>
                </a:solidFill>
              </a:rPr>
              <a:t>промышленного </a:t>
            </a:r>
            <a:r>
              <a:rPr lang="ru-RU" dirty="0" smtClean="0">
                <a:solidFill>
                  <a:schemeClr val="tx1"/>
                </a:solidFill>
              </a:rPr>
              <a:t>производства: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металлические </a:t>
            </a:r>
            <a:r>
              <a:rPr lang="ru-RU" dirty="0">
                <a:solidFill>
                  <a:schemeClr val="tx1"/>
                </a:solidFill>
              </a:rPr>
              <a:t>и металлосодержащие отходы (стружка, окалина, шламы, шлак), твердые органические отходы (дерево, пластмасса, резина).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Побочные</a:t>
            </a:r>
            <a:r>
              <a:rPr lang="ru-RU" dirty="0">
                <a:solidFill>
                  <a:schemeClr val="tx1"/>
                </a:solidFill>
              </a:rPr>
              <a:t> отходы образуются в ходе технологических </a:t>
            </a:r>
            <a:r>
              <a:rPr lang="ru-RU" dirty="0" smtClean="0">
                <a:solidFill>
                  <a:schemeClr val="tx1"/>
                </a:solidFill>
              </a:rPr>
              <a:t>процессов.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твердые </a:t>
            </a:r>
            <a:r>
              <a:rPr lang="ru-RU" dirty="0">
                <a:solidFill>
                  <a:schemeClr val="tx1"/>
                </a:solidFill>
              </a:rPr>
              <a:t>(абразивы, зола, пыль),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жидкие </a:t>
            </a:r>
            <a:r>
              <a:rPr lang="ru-RU" dirty="0">
                <a:solidFill>
                  <a:schemeClr val="tx1"/>
                </a:solidFill>
              </a:rPr>
              <a:t>(минеральные масла и нефтепродукты, эмульсии, осадки сточных вод)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энергетические отходы:  тепло, горячие отходящие газы, вода.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8832" y="5280477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698DF"/>
                </a:solidFill>
              </a:rPr>
              <a:t>4.0 RU </a:t>
            </a:r>
            <a:r>
              <a:rPr lang="ru-RU" sz="2800" dirty="0" smtClean="0">
                <a:solidFill>
                  <a:srgbClr val="0698DF"/>
                </a:solidFill>
              </a:rPr>
              <a:t>описывает: полный </a:t>
            </a:r>
            <a:r>
              <a:rPr lang="ru-RU" sz="2800" dirty="0">
                <a:solidFill>
                  <a:srgbClr val="0698DF"/>
                </a:solidFill>
              </a:rPr>
              <a:t>цикл </a:t>
            </a:r>
            <a:r>
              <a:rPr lang="ru-RU" sz="2800" dirty="0" smtClean="0">
                <a:solidFill>
                  <a:srgbClr val="0698DF"/>
                </a:solidFill>
              </a:rPr>
              <a:t>производства, технологический процесс и жизненный цикл </a:t>
            </a:r>
            <a:endParaRPr lang="ru-RU" sz="2800" dirty="0">
              <a:solidFill>
                <a:srgbClr val="0698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26" y="1268760"/>
            <a:ext cx="8847969" cy="109848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ПРОЕКТЫ </a:t>
            </a:r>
            <a:r>
              <a:rPr lang="ru-RU" sz="3100" dirty="0"/>
              <a:t>поддерживаемые Центром ЮНИДО в РФ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ПЕРЕХОД </a:t>
            </a:r>
            <a:r>
              <a:rPr lang="ru-RU" sz="3100" dirty="0" smtClean="0">
                <a:solidFill>
                  <a:schemeClr val="tx1"/>
                </a:solidFill>
              </a:rPr>
              <a:t>ОТ КОНВЕРГЕНТНЫХ 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                    </a:t>
            </a:r>
            <a:r>
              <a:rPr lang="ru-RU" sz="3100" dirty="0" smtClean="0">
                <a:solidFill>
                  <a:schemeClr val="tx1"/>
                </a:solidFill>
              </a:rPr>
              <a:t>К ПРИРОДОПОДОБНЫМ ТЕХНОЛОГИЯМ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903649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ыполнение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ПОРУЧЕНИЯ </a:t>
            </a:r>
            <a:r>
              <a:rPr lang="ru-RU" sz="2400" dirty="0">
                <a:solidFill>
                  <a:schemeClr val="tx1"/>
                </a:solidFill>
              </a:rPr>
              <a:t>Президента </a:t>
            </a:r>
            <a:r>
              <a:rPr lang="ru-RU" sz="2400" dirty="0" smtClean="0">
                <a:solidFill>
                  <a:schemeClr val="tx1"/>
                </a:solidFill>
              </a:rPr>
              <a:t> РФ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№ </a:t>
            </a:r>
            <a:r>
              <a:rPr lang="ru-RU" sz="2400" dirty="0">
                <a:solidFill>
                  <a:schemeClr val="tx1"/>
                </a:solidFill>
              </a:rPr>
              <a:t>ПР-1500 от </a:t>
            </a:r>
            <a:r>
              <a:rPr lang="ru-RU" sz="2400" dirty="0" smtClean="0">
                <a:solidFill>
                  <a:schemeClr val="tx1"/>
                </a:solidFill>
              </a:rPr>
              <a:t>29.07.2016г.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ПОРУЧЕНИЯ </a:t>
            </a:r>
            <a:r>
              <a:rPr lang="ru-RU" sz="2400" dirty="0" smtClean="0">
                <a:solidFill>
                  <a:schemeClr val="tx1"/>
                </a:solidFill>
              </a:rPr>
              <a:t>Президента РФ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№ </a:t>
            </a:r>
            <a:r>
              <a:rPr lang="ru-RU" sz="2400" dirty="0" smtClean="0">
                <a:solidFill>
                  <a:schemeClr val="tx1"/>
                </a:solidFill>
              </a:rPr>
              <a:t>ПР-</a:t>
            </a:r>
            <a:r>
              <a:rPr lang="en-US" sz="2400" dirty="0" smtClean="0">
                <a:solidFill>
                  <a:schemeClr val="tx1"/>
                </a:solidFill>
              </a:rPr>
              <a:t>2229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от </a:t>
            </a:r>
            <a:r>
              <a:rPr lang="en-US" sz="2400" dirty="0" smtClean="0">
                <a:solidFill>
                  <a:schemeClr val="tx1"/>
                </a:solidFill>
              </a:rPr>
              <a:t>02/11/2017</a:t>
            </a:r>
            <a:r>
              <a:rPr lang="ru-RU" sz="2400" dirty="0" smtClean="0">
                <a:solidFill>
                  <a:schemeClr val="tx1"/>
                </a:solidFill>
              </a:rPr>
              <a:t>г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27300" y="4286771"/>
            <a:ext cx="3171318" cy="2071583"/>
            <a:chOff x="1052128" y="-161042"/>
            <a:chExt cx="3171318" cy="2245940"/>
          </a:xfrm>
        </p:grpSpPr>
        <p:sp>
          <p:nvSpPr>
            <p:cNvPr id="6" name="Шестиугольник 5"/>
            <p:cNvSpPr/>
            <p:nvPr/>
          </p:nvSpPr>
          <p:spPr>
            <a:xfrm rot="5400000">
              <a:off x="1514817" y="-623731"/>
              <a:ext cx="2245940" cy="317131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4"/>
            <p:cNvSpPr txBox="1"/>
            <p:nvPr/>
          </p:nvSpPr>
          <p:spPr>
            <a:xfrm>
              <a:off x="1592980" y="154771"/>
              <a:ext cx="2114212" cy="1497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КОНЦЕПЦИЯ ПРОЕКТА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Центр ЮНИДО  в РФ и  Национальный исследовательский центр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«Курчатовский институт» </a:t>
              </a:r>
              <a:endParaRPr lang="ru-RU" sz="1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98617" y="3861049"/>
            <a:ext cx="4791019" cy="2280992"/>
            <a:chOff x="1605518" y="337570"/>
            <a:chExt cx="6701719" cy="4532938"/>
          </a:xfrm>
        </p:grpSpPr>
        <p:sp>
          <p:nvSpPr>
            <p:cNvPr id="9" name="Шестиугольник 8"/>
            <p:cNvSpPr/>
            <p:nvPr/>
          </p:nvSpPr>
          <p:spPr>
            <a:xfrm rot="5400000">
              <a:off x="2689909" y="-746821"/>
              <a:ext cx="4532938" cy="670171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стиугольник 4"/>
            <p:cNvSpPr txBox="1"/>
            <p:nvPr/>
          </p:nvSpPr>
          <p:spPr>
            <a:xfrm>
              <a:off x="2810473" y="1202225"/>
              <a:ext cx="4467813" cy="3021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 базе Центра ЮНИДО в РФ планируется осуществить ряд пилотных и показательных проектов по переводу современной промышленности на конвергентные , </a:t>
              </a:r>
              <a:r>
                <a:rPr lang="ru-RU" sz="1400" kern="1200" dirty="0" err="1" smtClean="0"/>
                <a:t>природоподобные</a:t>
              </a:r>
              <a:r>
                <a:rPr lang="ru-RU" sz="1400" kern="1200" dirty="0" smtClean="0"/>
                <a:t> решения как в РФ, так и за рубежом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99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567730"/>
              </p:ext>
            </p:extLst>
          </p:nvPr>
        </p:nvGraphicFramePr>
        <p:xfrm>
          <a:off x="629479" y="1577009"/>
          <a:ext cx="7904922" cy="428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20186" y="992234"/>
            <a:ext cx="5773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</a:rPr>
              <a:t>Опыт Центра  ЮНИДО в </a:t>
            </a:r>
            <a:r>
              <a:rPr lang="ru-RU" sz="3200" dirty="0" smtClean="0">
                <a:solidFill>
                  <a:srgbClr val="00B0F0"/>
                </a:solidFill>
              </a:rPr>
              <a:t>РФ</a:t>
            </a:r>
          </a:p>
          <a:p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8030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374207" cy="3729742"/>
          </a:xfrm>
          <a:prstGeom prst="rect">
            <a:avLst/>
          </a:prstGeom>
          <a:effectLst>
            <a:outerShdw blurRad="139700" dist="50800" dir="5400000" algn="ctr" rotWithShape="0">
              <a:schemeClr val="bg2">
                <a:alpha val="40000"/>
              </a:scheme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59512"/>
            <a:ext cx="9197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endParaRPr lang="ru-RU" sz="2000" b="1" kern="0" dirty="0">
              <a:solidFill>
                <a:schemeClr val="bg1"/>
              </a:solidFill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2200" b="1" kern="0" dirty="0" smtClean="0">
                <a:solidFill>
                  <a:schemeClr val="bg1"/>
                </a:solidFill>
                <a:latin typeface="+mn-lt"/>
              </a:rPr>
              <a:t>Центр </a:t>
            </a:r>
            <a:r>
              <a:rPr lang="ru-RU" sz="2200" b="1" kern="0" dirty="0">
                <a:solidFill>
                  <a:schemeClr val="bg1"/>
                </a:solidFill>
                <a:latin typeface="+mn-lt"/>
              </a:rPr>
              <a:t>Международного Промышленного Сотрудничества ЮНИДО в РФ</a:t>
            </a:r>
            <a:endParaRPr lang="en-US" sz="2200" b="1" kern="0" dirty="0">
              <a:solidFill>
                <a:schemeClr val="bg1"/>
              </a:solidFill>
              <a:latin typeface="+mn-lt"/>
            </a:endParaRPr>
          </a:p>
          <a:p>
            <a:pPr algn="ctr" fontAlgn="base">
              <a:spcAft>
                <a:spcPct val="0"/>
              </a:spcAft>
            </a:pPr>
            <a:r>
              <a:rPr lang="en-US" sz="2200" kern="0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2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4666" y="4149080"/>
            <a:ext cx="4355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e-mail: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itpo.moscow@unido.org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8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6763076" y="4263229"/>
            <a:ext cx="2160000" cy="110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99410" y="4295615"/>
            <a:ext cx="2160000" cy="110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0" y="916618"/>
            <a:ext cx="8801273" cy="1010251"/>
          </a:xfrm>
        </p:spPr>
        <p:txBody>
          <a:bodyPr/>
          <a:lstStyle/>
          <a:p>
            <a:pPr algn="l"/>
            <a:r>
              <a:rPr lang="ru-RU" sz="2400" dirty="0" smtClean="0"/>
              <a:t>ОРГАНИЗАЦИЯ ОБЪЕДИНЕННЫХ НАЦИЙ ПО ПРОМЫШЛЕННОМУ РАЗВИТИЮ (ЮНИДО) </a:t>
            </a:r>
            <a:r>
              <a:rPr lang="mr-IN" sz="2400" dirty="0" smtClean="0"/>
              <a:t>–</a:t>
            </a:r>
            <a:r>
              <a:rPr lang="ru-RU" sz="2400" dirty="0" smtClean="0"/>
              <a:t> СПЕЦИАЛИЗИРОВАННОЕ АГЕНТСТВО ООН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53446" y="2041242"/>
            <a:ext cx="858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Содействие и ускорение устойчивого промышленного развития в развивающихся странах и странах с переходной экономикой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4853" y="4295615"/>
            <a:ext cx="689548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0528" y="2845681"/>
            <a:ext cx="849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Продвижение международного промышленного сотрудничества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55094" y="4442301"/>
            <a:ext cx="2458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/>
              <a:t>ДОСТИЖЕНИЕ ВСЕОБЩЕГО ПРОЦВЕТАНИЯ</a:t>
            </a:r>
            <a:endParaRPr lang="ru-RU" sz="1600" dirty="0"/>
          </a:p>
        </p:txBody>
      </p:sp>
      <p:sp>
        <p:nvSpPr>
          <p:cNvPr id="18" name="Rectangle 17"/>
          <p:cNvSpPr/>
          <p:nvPr/>
        </p:nvSpPr>
        <p:spPr>
          <a:xfrm>
            <a:off x="6836582" y="4343570"/>
            <a:ext cx="1906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/>
              <a:t>ЗАЩИТА ОКРУЖАЮЩЕЙ СРЕДЫ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-1632004" y="3574129"/>
            <a:ext cx="956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ОСНОВНЫЕ ПРИОРИТЕТЫ </a:t>
            </a:r>
            <a:r>
              <a:rPr lang="ru-RU" sz="2000" dirty="0"/>
              <a:t>(</a:t>
            </a:r>
            <a:r>
              <a:rPr lang="en-US" sz="2000" dirty="0"/>
              <a:t>ISID</a:t>
            </a:r>
            <a:r>
              <a:rPr lang="ru-RU" sz="2000" dirty="0"/>
              <a:t>) </a:t>
            </a:r>
            <a:r>
              <a:rPr lang="ru-RU" sz="2000" dirty="0" smtClean="0"/>
              <a:t>всеобщего устойчивого промышленного развития</a:t>
            </a:r>
            <a:endParaRPr lang="ru-RU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3839986" y="4295615"/>
            <a:ext cx="2160000" cy="1108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5428" y="4295615"/>
            <a:ext cx="689548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2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3767" y="4294811"/>
            <a:ext cx="2320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/>
              <a:t>РАЗВИТИЕ ЭКОНОМИЧЕСКОЙ </a:t>
            </a:r>
            <a:r>
              <a:rPr lang="ru-RU" sz="1600" dirty="0" smtClean="0"/>
              <a:t>КОНКУРЕНТО-СПОСОБНОСТИ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106001" y="4295615"/>
            <a:ext cx="689548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9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1304145"/>
            <a:ext cx="8709285" cy="494676"/>
          </a:xfrm>
        </p:spPr>
        <p:txBody>
          <a:bodyPr anchor="t">
            <a:noAutofit/>
          </a:bodyPr>
          <a:lstStyle/>
          <a:p>
            <a:r>
              <a:rPr lang="ru-RU" sz="2400" b="0" dirty="0" smtClean="0">
                <a:latin typeface="+mn-lt"/>
              </a:rPr>
              <a:t>ПРОГРАММА ПРОМЫШЛЕННОЙ МОДЕРНИЗАЦИИ ЮНИДО (ФОНД ПР) БУДЕТ СПОСОБСТВОВАТЬ ... </a:t>
            </a:r>
            <a:endParaRPr lang="ru-RU" sz="2400" b="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542" y="2511322"/>
            <a:ext cx="8435714" cy="18208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стимулированию ЭКОНОМИЧЕСКОГО РОСТА И РЕГИОНАЛЬНОЙ ИНТЕГРАЦИИ развивающихся стран и стран с переходной экономикой через НАРАЩИВАНИЕ ПОТЕНЦИАЛА МЕСТНОЙ ПРОМЫШЛЕННОСТИ в создании ДОБАВЛЕННОЙ СТОИМОСТИ и рабочих мест, диверсификации экономики и РАСШИРЕНИИ ЭКСПОРТА</a:t>
            </a: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4332158"/>
            <a:ext cx="4400550" cy="22002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6928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1"/>
          <a:stretch/>
        </p:blipFill>
        <p:spPr>
          <a:xfrm>
            <a:off x="179512" y="1661477"/>
            <a:ext cx="5758246" cy="285932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02" y="1156477"/>
            <a:ext cx="9143999" cy="441402"/>
          </a:xfrm>
          <a:prstGeom prst="rect">
            <a:avLst/>
          </a:prstGeom>
        </p:spPr>
        <p:txBody>
          <a:bodyPr vert="horz" wrap="square" lIns="0" tIns="71373" rIns="0" bIns="0" rtlCol="0">
            <a:spAutoFit/>
          </a:bodyPr>
          <a:lstStyle/>
          <a:p>
            <a:pPr marL="26670" algn="l">
              <a:lnSpc>
                <a:spcPct val="100000"/>
              </a:lnSpc>
            </a:pPr>
            <a:r>
              <a:rPr lang="ru-RU" sz="2400" spc="-10" dirty="0" smtClean="0"/>
              <a:t>ЭТАПЫ </a:t>
            </a:r>
            <a:r>
              <a:rPr lang="ru-RU" sz="2400" spc="-5" dirty="0" smtClean="0"/>
              <a:t>ИНДУСТРИАЛЬНОГО</a:t>
            </a:r>
            <a:r>
              <a:rPr lang="ru-RU" sz="2400" spc="15" dirty="0" smtClean="0"/>
              <a:t> </a:t>
            </a:r>
            <a:r>
              <a:rPr lang="ru-RU" sz="2400" spc="-5" dirty="0" smtClean="0"/>
              <a:t>РАЗВИТИЯ</a:t>
            </a:r>
            <a:endParaRPr lang="ru-RU" sz="2400"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444564" y="6291721"/>
            <a:ext cx="872241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cs typeface="Arial"/>
              </a:rPr>
              <a:t>Источник: </a:t>
            </a:r>
            <a:r>
              <a:rPr sz="1000" dirty="0">
                <a:cs typeface="Arial"/>
              </a:rPr>
              <a:t>acatech </a:t>
            </a:r>
            <a:r>
              <a:rPr sz="1000" spc="-5" dirty="0">
                <a:cs typeface="Arial"/>
              </a:rPr>
              <a:t>– </a:t>
            </a:r>
            <a:r>
              <a:rPr sz="1000" dirty="0">
                <a:cs typeface="Arial"/>
              </a:rPr>
              <a:t>Deutsche Akademie der </a:t>
            </a:r>
            <a:r>
              <a:rPr sz="1000" spc="-5" dirty="0" err="1" smtClean="0">
                <a:cs typeface="Arial"/>
              </a:rPr>
              <a:t>Technikwissenschaften</a:t>
            </a:r>
            <a:r>
              <a:rPr sz="1000" spc="-5" dirty="0" smtClean="0">
                <a:cs typeface="Arial"/>
              </a:rPr>
              <a:t> </a:t>
            </a:r>
            <a:r>
              <a:rPr sz="1000" dirty="0">
                <a:cs typeface="Arial"/>
              </a:rPr>
              <a:t>e.V. </a:t>
            </a:r>
            <a:r>
              <a:rPr sz="1000" spc="-5" dirty="0">
                <a:cs typeface="Arial"/>
              </a:rPr>
              <a:t>2013 </a:t>
            </a:r>
            <a:r>
              <a:rPr sz="1000" dirty="0">
                <a:cs typeface="Arial"/>
              </a:rPr>
              <a:t>; </a:t>
            </a:r>
            <a:r>
              <a:rPr sz="1000" dirty="0" err="1">
                <a:cs typeface="Arial"/>
              </a:rPr>
              <a:t>Bitkom</a:t>
            </a:r>
            <a:r>
              <a:rPr sz="1000" spc="-60" dirty="0">
                <a:cs typeface="Arial"/>
              </a:rPr>
              <a:t> </a:t>
            </a:r>
            <a:r>
              <a:rPr sz="1000" spc="-5" dirty="0" smtClean="0">
                <a:cs typeface="Arial"/>
              </a:rPr>
              <a:t>2014</a:t>
            </a:r>
            <a:r>
              <a:rPr lang="ru-RU" sz="1000" spc="-5" dirty="0" smtClean="0">
                <a:cs typeface="Arial"/>
              </a:rPr>
              <a:t> и </a:t>
            </a:r>
            <a:r>
              <a:rPr lang="en-US" sz="1000" spc="-5" dirty="0" smtClean="0">
                <a:cs typeface="Arial"/>
              </a:rPr>
              <a:t>Oxford </a:t>
            </a:r>
            <a:r>
              <a:rPr lang="en-US" sz="1000" spc="-5" dirty="0" err="1" smtClean="0">
                <a:cs typeface="Arial"/>
              </a:rPr>
              <a:t>analitica</a:t>
            </a:r>
            <a:endParaRPr sz="1000" dirty="0"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329" y="4685350"/>
            <a:ext cx="14422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14935"/>
            <a:r>
              <a:rPr lang="ru-RU" sz="1200" dirty="0" smtClean="0">
                <a:latin typeface="+mj-lt"/>
              </a:rPr>
              <a:t>Первая  </a:t>
            </a:r>
            <a:r>
              <a:rPr lang="ru-RU" sz="1200" dirty="0">
                <a:latin typeface="+mj-lt"/>
              </a:rPr>
              <a:t>про</a:t>
            </a:r>
            <a:r>
              <a:rPr lang="ru-RU" sz="1200" spc="-10" dirty="0">
                <a:latin typeface="+mj-lt"/>
              </a:rPr>
              <a:t>м</a:t>
            </a:r>
            <a:r>
              <a:rPr lang="ru-RU" sz="1200" dirty="0">
                <a:latin typeface="+mj-lt"/>
              </a:rPr>
              <a:t>ышленная  </a:t>
            </a:r>
            <a:r>
              <a:rPr lang="ru-RU" sz="1200" dirty="0" smtClean="0">
                <a:latin typeface="+mj-lt"/>
              </a:rPr>
              <a:t>революция</a:t>
            </a:r>
            <a:endParaRPr lang="en-US" sz="1200" dirty="0" smtClean="0">
              <a:latin typeface="+mj-lt"/>
            </a:endParaRPr>
          </a:p>
          <a:p>
            <a:pPr marL="12700" marR="114935"/>
            <a:endParaRPr lang="ru-RU" sz="500" dirty="0">
              <a:latin typeface="+mj-lt"/>
            </a:endParaRPr>
          </a:p>
          <a:p>
            <a:pPr marL="12700" marR="5080"/>
            <a:r>
              <a:rPr lang="ru-RU" sz="1200" spc="-5" dirty="0">
                <a:latin typeface="+mj-lt"/>
              </a:rPr>
              <a:t>Механизация  </a:t>
            </a:r>
            <a:r>
              <a:rPr lang="ru-RU" sz="1200" dirty="0">
                <a:latin typeface="+mj-lt"/>
              </a:rPr>
              <a:t>производства,</a:t>
            </a:r>
          </a:p>
          <a:p>
            <a:pPr marL="12700"/>
            <a:r>
              <a:rPr lang="ru-RU" sz="1200" dirty="0">
                <a:latin typeface="+mj-lt"/>
              </a:rPr>
              <a:t>Паровая</a:t>
            </a:r>
            <a:r>
              <a:rPr lang="ru-RU" sz="1200" spc="-95" dirty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машина</a:t>
            </a:r>
            <a:r>
              <a:rPr lang="en-US" sz="1200" dirty="0">
                <a:latin typeface="+mj-lt"/>
              </a:rPr>
              <a:t> </a:t>
            </a:r>
            <a:endParaRPr lang="ru-RU" sz="12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6238" y="4665233"/>
            <a:ext cx="139811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42875">
              <a:lnSpc>
                <a:spcPct val="100000"/>
              </a:lnSpc>
            </a:pPr>
            <a:r>
              <a:rPr lang="ru-RU" sz="1200" spc="-5" dirty="0" smtClean="0">
                <a:latin typeface="+mj-lt"/>
              </a:rPr>
              <a:t>Вторая  </a:t>
            </a:r>
            <a:r>
              <a:rPr lang="ru-RU" sz="1200" dirty="0">
                <a:latin typeface="+mj-lt"/>
              </a:rPr>
              <a:t>про</a:t>
            </a:r>
            <a:r>
              <a:rPr lang="ru-RU" sz="1200" spc="-10" dirty="0">
                <a:latin typeface="+mj-lt"/>
              </a:rPr>
              <a:t>м</a:t>
            </a:r>
            <a:r>
              <a:rPr lang="ru-RU" sz="1200" dirty="0">
                <a:latin typeface="+mj-lt"/>
              </a:rPr>
              <a:t>ышленная  </a:t>
            </a:r>
            <a:r>
              <a:rPr lang="ru-RU" sz="1200" dirty="0" smtClean="0">
                <a:latin typeface="+mj-lt"/>
              </a:rPr>
              <a:t>революция</a:t>
            </a:r>
            <a:endParaRPr lang="en-US" sz="1200" dirty="0" smtClean="0">
              <a:latin typeface="+mj-lt"/>
            </a:endParaRPr>
          </a:p>
          <a:p>
            <a:pPr marL="12700" marR="142875">
              <a:lnSpc>
                <a:spcPct val="100000"/>
              </a:lnSpc>
            </a:pPr>
            <a:endParaRPr lang="en-US" sz="500" dirty="0" smtClean="0">
              <a:latin typeface="+mj-lt"/>
            </a:endParaRPr>
          </a:p>
          <a:p>
            <a:pPr marL="12700" marR="142875">
              <a:lnSpc>
                <a:spcPct val="100000"/>
              </a:lnSpc>
            </a:pPr>
            <a:r>
              <a:rPr lang="ru-RU" sz="1200" spc="-5" dirty="0" smtClean="0">
                <a:latin typeface="+mj-lt"/>
              </a:rPr>
              <a:t>Массовое  </a:t>
            </a:r>
            <a:r>
              <a:rPr lang="ru-RU" sz="1200" dirty="0">
                <a:latin typeface="+mj-lt"/>
              </a:rPr>
              <a:t>производство,  эле</a:t>
            </a:r>
            <a:r>
              <a:rPr lang="ru-RU" sz="1200" spc="-10" dirty="0">
                <a:latin typeface="+mj-lt"/>
              </a:rPr>
              <a:t>к</a:t>
            </a:r>
            <a:r>
              <a:rPr lang="ru-RU" sz="1200" dirty="0">
                <a:latin typeface="+mj-lt"/>
              </a:rPr>
              <a:t>т</a:t>
            </a:r>
            <a:r>
              <a:rPr lang="ru-RU" sz="1200" spc="-5" dirty="0">
                <a:latin typeface="+mj-lt"/>
              </a:rPr>
              <a:t>р</a:t>
            </a:r>
            <a:r>
              <a:rPr lang="ru-RU" sz="1200" dirty="0">
                <a:latin typeface="+mj-lt"/>
              </a:rPr>
              <a:t>оэнергия</a:t>
            </a:r>
          </a:p>
          <a:p>
            <a:endParaRPr lang="ru-RU" sz="12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2993" y="4581371"/>
            <a:ext cx="14213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Четвертая  промышленная  революция  </a:t>
            </a:r>
            <a:endParaRPr lang="en-US" sz="1200" dirty="0" smtClean="0">
              <a:latin typeface="+mj-lt"/>
            </a:endParaRPr>
          </a:p>
          <a:p>
            <a:endParaRPr lang="en-US" sz="500" dirty="0">
              <a:latin typeface="+mj-lt"/>
            </a:endParaRPr>
          </a:p>
          <a:p>
            <a:r>
              <a:rPr lang="ru-RU" sz="1200" dirty="0" err="1" smtClean="0">
                <a:latin typeface="+mj-lt"/>
              </a:rPr>
              <a:t>К</a:t>
            </a:r>
            <a:r>
              <a:rPr lang="ru-RU" sz="1200" spc="-10" dirty="0" err="1" smtClean="0">
                <a:latin typeface="+mj-lt"/>
              </a:rPr>
              <a:t>и</a:t>
            </a:r>
            <a:r>
              <a:rPr lang="ru-RU" sz="1200" dirty="0" err="1" smtClean="0">
                <a:latin typeface="+mj-lt"/>
              </a:rPr>
              <a:t>бе</a:t>
            </a:r>
            <a:r>
              <a:rPr lang="ru-RU" sz="1200" spc="-5" dirty="0" err="1" smtClean="0">
                <a:latin typeface="+mj-lt"/>
              </a:rPr>
              <a:t>р</a:t>
            </a:r>
            <a:r>
              <a:rPr lang="ru-RU" sz="1200" dirty="0" err="1" smtClean="0">
                <a:latin typeface="+mj-lt"/>
              </a:rPr>
              <a:t>ф</a:t>
            </a:r>
            <a:r>
              <a:rPr lang="ru-RU" sz="1200" spc="-10" dirty="0" err="1" smtClean="0">
                <a:latin typeface="+mj-lt"/>
              </a:rPr>
              <a:t>и</a:t>
            </a:r>
            <a:r>
              <a:rPr lang="ru-RU" sz="1200" dirty="0" err="1" smtClean="0">
                <a:latin typeface="+mj-lt"/>
              </a:rPr>
              <a:t>з</a:t>
            </a:r>
            <a:r>
              <a:rPr lang="ru-RU" sz="1200" spc="-10" dirty="0" err="1" smtClean="0">
                <a:latin typeface="+mj-lt"/>
              </a:rPr>
              <a:t>и</a:t>
            </a:r>
            <a:r>
              <a:rPr lang="ru-RU" sz="1200" dirty="0" err="1" smtClean="0">
                <a:latin typeface="+mj-lt"/>
              </a:rPr>
              <a:t>чес</a:t>
            </a:r>
            <a:r>
              <a:rPr lang="ru-RU" sz="1200" spc="-5" dirty="0" err="1" smtClean="0">
                <a:latin typeface="+mj-lt"/>
              </a:rPr>
              <a:t>к</a:t>
            </a:r>
            <a:r>
              <a:rPr lang="ru-RU" sz="1200" spc="-10" dirty="0" err="1" smtClean="0">
                <a:latin typeface="+mj-lt"/>
              </a:rPr>
              <a:t>и</a:t>
            </a:r>
            <a:r>
              <a:rPr lang="ru-RU" sz="1200" dirty="0" err="1" smtClean="0">
                <a:latin typeface="+mj-lt"/>
              </a:rPr>
              <a:t>е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системы </a:t>
            </a:r>
          </a:p>
          <a:p>
            <a:endParaRPr lang="ru-RU" sz="1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0949" y="4594505"/>
            <a:ext cx="14213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Третья  про</a:t>
            </a:r>
            <a:r>
              <a:rPr lang="ru-RU" sz="1200" spc="-10" dirty="0">
                <a:latin typeface="+mj-lt"/>
              </a:rPr>
              <a:t>м</a:t>
            </a:r>
            <a:r>
              <a:rPr lang="ru-RU" sz="1200" dirty="0">
                <a:latin typeface="+mj-lt"/>
              </a:rPr>
              <a:t>ышленная  </a:t>
            </a:r>
            <a:r>
              <a:rPr lang="ru-RU" sz="1200" dirty="0" smtClean="0">
                <a:latin typeface="+mj-lt"/>
              </a:rPr>
              <a:t>революция</a:t>
            </a:r>
            <a:endParaRPr lang="en-US" sz="1200" dirty="0" smtClean="0">
              <a:latin typeface="+mj-lt"/>
            </a:endParaRPr>
          </a:p>
          <a:p>
            <a:endParaRPr lang="en-US" sz="500" dirty="0" smtClean="0">
              <a:latin typeface="+mj-lt"/>
            </a:endParaRPr>
          </a:p>
          <a:p>
            <a:r>
              <a:rPr lang="ru-RU" sz="1200" spc="-5" dirty="0" smtClean="0">
                <a:latin typeface="+mj-lt"/>
              </a:rPr>
              <a:t>Автоматизация  </a:t>
            </a:r>
            <a:r>
              <a:rPr lang="ru-RU" sz="1200" dirty="0" smtClean="0">
                <a:latin typeface="+mj-lt"/>
              </a:rPr>
              <a:t>производства</a:t>
            </a:r>
            <a:endParaRPr lang="en-US" sz="1200" dirty="0" smtClean="0">
              <a:latin typeface="+mj-lt"/>
            </a:endParaRPr>
          </a:p>
          <a:p>
            <a:endParaRPr lang="en-US" sz="500" dirty="0" smtClean="0">
              <a:latin typeface="+mj-lt"/>
            </a:endParaRPr>
          </a:p>
          <a:p>
            <a:pPr marL="12700"/>
            <a:r>
              <a:rPr lang="ru-RU" sz="1200" dirty="0">
                <a:latin typeface="+mj-lt"/>
              </a:rPr>
              <a:t>Использование</a:t>
            </a:r>
          </a:p>
          <a:p>
            <a:pPr marL="12700"/>
            <a:r>
              <a:rPr lang="ru-RU" sz="1200" spc="-5" dirty="0">
                <a:latin typeface="+mj-lt"/>
              </a:rPr>
              <a:t>электроники </a:t>
            </a:r>
            <a:r>
              <a:rPr lang="ru-RU" sz="1200" dirty="0">
                <a:latin typeface="+mj-lt"/>
              </a:rPr>
              <a:t>и</a:t>
            </a:r>
            <a:r>
              <a:rPr lang="ru-RU" sz="1200" spc="-60" dirty="0">
                <a:latin typeface="+mj-lt"/>
              </a:rPr>
              <a:t> </a:t>
            </a:r>
            <a:r>
              <a:rPr lang="ru-RU" sz="1200" spc="5" dirty="0">
                <a:latin typeface="+mj-lt"/>
              </a:rPr>
              <a:t>IT</a:t>
            </a:r>
            <a:endParaRPr lang="ru-RU" sz="1200" dirty="0">
              <a:latin typeface="+mj-lt"/>
            </a:endParaRPr>
          </a:p>
          <a:p>
            <a:endParaRPr lang="ru-RU" sz="1200" dirty="0">
              <a:latin typeface="+mj-lt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4427460" y="2914836"/>
            <a:ext cx="3888433" cy="757138"/>
          </a:xfrm>
          <a:prstGeom prst="triangle">
            <a:avLst>
              <a:gd name="adj" fmla="val 48145"/>
            </a:avLst>
          </a:prstGeom>
          <a:solidFill>
            <a:srgbClr val="1E1E1E">
              <a:lumMod val="50000"/>
              <a:lumOff val="50000"/>
            </a:srgbClr>
          </a:solidFill>
          <a:ln w="12700" algn="ctr">
            <a:solidFill>
              <a:srgbClr val="1E1E1E">
                <a:lumMod val="50000"/>
                <a:lumOff val="50000"/>
              </a:srgbClr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b="1" kern="0" smtClean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0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87" y="2061786"/>
            <a:ext cx="2195554" cy="1635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465" y="1554994"/>
            <a:ext cx="256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79BE0"/>
                </a:solidFill>
                <a:latin typeface="+mn-lt"/>
              </a:rPr>
              <a:t>«ИНДУСТРИЯ 4.0»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2052" y="3948790"/>
            <a:ext cx="31441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ЕЖЕГОДНЫЙ </a:t>
            </a:r>
            <a:r>
              <a:rPr lang="ru-RU" sz="1400" b="1" dirty="0"/>
              <a:t>ПРИРОСТ ЭФФЕКТИВНОСТИ</a:t>
            </a:r>
            <a:r>
              <a:rPr lang="ru-RU" sz="1400" dirty="0"/>
              <a:t> ПРИ ПРОИЗВОДСТВЕ ОТ 6% ДО 8</a:t>
            </a:r>
            <a:r>
              <a:rPr lang="ru-RU" sz="1400" dirty="0" smtClean="0"/>
              <a:t>%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КИБЕР-ФИНАНСОВЫЕ </a:t>
            </a:r>
            <a:r>
              <a:rPr lang="ru-RU" sz="1400" dirty="0"/>
              <a:t>СИСТЕМЫ</a:t>
            </a:r>
          </a:p>
          <a:p>
            <a:r>
              <a:rPr lang="ru-RU" sz="1400" dirty="0"/>
              <a:t>«ИНТЕРНЕТ-ВЕЩИ»</a:t>
            </a:r>
          </a:p>
          <a:p>
            <a:r>
              <a:rPr lang="ru-RU" sz="1400" dirty="0"/>
              <a:t>«ОБЛАЧНЫЕ ВЫЧИСЛЕНИЯ»</a:t>
            </a:r>
          </a:p>
        </p:txBody>
      </p:sp>
    </p:spTree>
    <p:extLst>
      <p:ext uri="{BB962C8B-B14F-4D97-AF65-F5344CB8AC3E}">
        <p14:creationId xmlns:p14="http://schemas.microsoft.com/office/powerpoint/2010/main" val="40463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91" y="1109272"/>
            <a:ext cx="8424863" cy="948804"/>
          </a:xfrm>
        </p:spPr>
        <p:txBody>
          <a:bodyPr anchor="t"/>
          <a:lstStyle/>
          <a:p>
            <a:pPr algn="ctr"/>
            <a:r>
              <a:rPr lang="ru-RU" sz="2400" dirty="0" smtClean="0"/>
              <a:t>«ИНДУСТРИЯ 4.0»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890" y="2528783"/>
            <a:ext cx="4520469" cy="3564513"/>
          </a:xfrm>
        </p:spPr>
        <p:txBody>
          <a:bodyPr/>
          <a:lstStyle/>
          <a:p>
            <a:pPr>
              <a:buSzPct val="80000"/>
            </a:pPr>
            <a:r>
              <a:rPr lang="ru-RU" sz="1800" dirty="0" smtClean="0">
                <a:solidFill>
                  <a:schemeClr val="tx1"/>
                </a:solidFill>
              </a:rPr>
              <a:t>ПОВЫШЕНИЕ ПРОИЗВОДИТЕЛЬНОСТИ</a:t>
            </a:r>
          </a:p>
          <a:p>
            <a:pPr>
              <a:buSzPct val="80000"/>
            </a:pPr>
            <a:r>
              <a:rPr lang="ru-RU" sz="1800" b="1" dirty="0" smtClean="0">
                <a:solidFill>
                  <a:schemeClr val="tx1"/>
                </a:solidFill>
              </a:rPr>
              <a:t>ПРОДВИЖЕНИЕ КРУГОВОЙ ЭКОНОМИКИ </a:t>
            </a:r>
            <a:r>
              <a:rPr lang="ru-RU" sz="1800" dirty="0" smtClean="0">
                <a:solidFill>
                  <a:schemeClr val="tx1"/>
                </a:solidFill>
              </a:rPr>
              <a:t>И БОЛЕЕ УСТОЙЧИВЫХ МОДЕЛЕЙ ПРОИЗВОДСТВА И ПОТРЕБЛЕНИЯ</a:t>
            </a:r>
          </a:p>
          <a:p>
            <a:pPr>
              <a:buSzPct val="80000"/>
            </a:pPr>
            <a:r>
              <a:rPr lang="ru-RU" sz="1800" dirty="0" smtClean="0">
                <a:solidFill>
                  <a:schemeClr val="tx1"/>
                </a:solidFill>
              </a:rPr>
              <a:t>ПОВЫШЕНИЯ ЭНЕРГОЭФФЕКТИВНОСТИ И </a:t>
            </a:r>
            <a:r>
              <a:rPr lang="ru-RU" sz="1800" b="1" dirty="0" smtClean="0">
                <a:solidFill>
                  <a:schemeClr val="tx1"/>
                </a:solidFill>
              </a:rPr>
              <a:t>ЭФФЕКТИВНОСТИ ИСПОЛЬЗОВАНИЯ РЕСУРСОВ </a:t>
            </a:r>
            <a:r>
              <a:rPr lang="ru-RU" sz="1800" dirty="0" smtClean="0">
                <a:solidFill>
                  <a:schemeClr val="tx1"/>
                </a:solidFill>
              </a:rPr>
              <a:t>И, СЛЕДОВАТЕЛЬНО, ЗАЩИТЫ ОКРУЖАЮЩЕЙ СРЕДЫ</a:t>
            </a:r>
          </a:p>
          <a:p>
            <a:pPr>
              <a:buSzPct val="80000"/>
            </a:pPr>
            <a:r>
              <a:rPr lang="ru-RU" sz="1800" b="1" dirty="0" smtClean="0">
                <a:solidFill>
                  <a:schemeClr val="tx1"/>
                </a:solidFill>
              </a:rPr>
              <a:t>СОКРАЩЕНИЕ </a:t>
            </a:r>
            <a:r>
              <a:rPr lang="ru-RU" sz="1800" b="1" dirty="0">
                <a:solidFill>
                  <a:schemeClr val="tx1"/>
                </a:solidFill>
              </a:rPr>
              <a:t>ОТХОДОВ</a:t>
            </a:r>
          </a:p>
          <a:p>
            <a:pPr>
              <a:buSzPct val="80000"/>
            </a:pP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84360" y="2522771"/>
            <a:ext cx="4143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+mn-lt"/>
              </a:rPr>
              <a:t>АНАЛИЗ БОЛЬШИХ ДАННЫХ И ИХ БЕЗОПАСНОСТЬ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+mn-lt"/>
              </a:rPr>
              <a:t>ИСЧЕЗНОВЕНИЕ МНОГИХ ПРОФЕССИЙ И РАБОЧИХ МЕСТ</a:t>
            </a:r>
          </a:p>
          <a:p>
            <a:pPr marL="285750" indent="-285750">
              <a:buFont typeface="Arial" charset="0"/>
              <a:buChar char="•"/>
            </a:pP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3891" y="1888761"/>
            <a:ext cx="398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ВОЗМОЖНОСТИ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4360" y="1966210"/>
            <a:ext cx="398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ВЫЗОВЫ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69160"/>
            <a:ext cx="8623870" cy="1170490"/>
          </a:xfrm>
        </p:spPr>
        <p:txBody>
          <a:bodyPr>
            <a:normAutofit fontScale="90000"/>
          </a:bodyPr>
          <a:lstStyle/>
          <a:p>
            <a:r>
              <a:rPr lang="ru-RU" dirty="0"/>
              <a:t>Циклограмма </a:t>
            </a:r>
            <a:r>
              <a:rPr lang="ru-RU" dirty="0" smtClean="0"/>
              <a:t>круговой «циркулярной</a:t>
            </a:r>
            <a:r>
              <a:rPr lang="ru-RU" dirty="0"/>
              <a:t>» экономики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sz="2200" dirty="0">
                <a:solidFill>
                  <a:schemeClr val="tx1"/>
                </a:solidFill>
              </a:rPr>
              <a:t>сырьевые материалы – проектирование – производство или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повторная переработка – распределение – потребление, повторное использование, ремонт – сбор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использованного – рециркуляция (переработка) – остаток – в отходы</a:t>
            </a:r>
          </a:p>
        </p:txBody>
      </p:sp>
      <p:pic>
        <p:nvPicPr>
          <p:cNvPr id="4" name="Imag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9"/>
            <a:ext cx="4248472" cy="352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2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ДОБЫЧА И ПЕРЕРАБОТКА РУДЫ</a:t>
            </a:r>
            <a:endParaRPr lang="ru-RU" dirty="0"/>
          </a:p>
        </p:txBody>
      </p:sp>
      <p:pic>
        <p:nvPicPr>
          <p:cNvPr id="1026" name="Picture 2" descr="http://poznayka.org/baza1/1018296824632.files/image1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735972" cy="35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587727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424242"/>
                </a:solidFill>
                <a:latin typeface="Tahoma" panose="020B0604030504040204" pitchFamily="34" charset="0"/>
              </a:rPr>
              <a:t>А - традиционная технология; Б - малоотходная технология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9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90010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Применение  </a:t>
            </a:r>
            <a:r>
              <a:rPr lang="ru-RU" dirty="0"/>
              <a:t>НАУКОЕМКОЙ ТЕХНОЛОГИИ, основанной на сокращении числа технологических переходов </a:t>
            </a:r>
            <a:r>
              <a:rPr lang="ru-RU" dirty="0" smtClean="0"/>
              <a:t>и применении энергосберегающих, малоотходных процессов  экологического соответствия.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8784976" cy="3240360"/>
          </a:xfrm>
        </p:spPr>
        <p:txBody>
          <a:bodyPr>
            <a:normAutofit fontScale="92500"/>
          </a:bodyPr>
          <a:lstStyle/>
          <a:p>
            <a:r>
              <a:rPr lang="ru-RU" dirty="0"/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Пример №1 изменения металлургических </a:t>
            </a:r>
            <a:r>
              <a:rPr lang="ru-RU" sz="2400" dirty="0">
                <a:solidFill>
                  <a:schemeClr val="tx1"/>
                </a:solidFill>
              </a:rPr>
              <a:t>процессов 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черной металлургии</a:t>
            </a:r>
            <a:r>
              <a:rPr lang="ru-RU" sz="2400" dirty="0">
                <a:solidFill>
                  <a:schemeClr val="tx1"/>
                </a:solidFill>
              </a:rPr>
              <a:t> разработана </a:t>
            </a:r>
            <a:r>
              <a:rPr lang="ru-RU" sz="2400" i="1" dirty="0">
                <a:solidFill>
                  <a:schemeClr val="tx1"/>
                </a:solidFill>
              </a:rPr>
              <a:t>технология получения железа</a:t>
            </a:r>
            <a:r>
              <a:rPr lang="ru-RU" sz="2400" dirty="0">
                <a:solidFill>
                  <a:schemeClr val="tx1"/>
                </a:solidFill>
              </a:rPr>
              <a:t> непосредственным восстановлением рудных концентратов водородом или синтез-газом (смесь Н</a:t>
            </a:r>
            <a:r>
              <a:rPr lang="ru-RU" sz="2400" baseline="-25000" dirty="0">
                <a:solidFill>
                  <a:schemeClr val="tx1"/>
                </a:solidFill>
              </a:rPr>
              <a:t>2</a:t>
            </a:r>
            <a:r>
              <a:rPr lang="ru-RU" sz="2400" dirty="0">
                <a:solidFill>
                  <a:schemeClr val="tx1"/>
                </a:solidFill>
              </a:rPr>
              <a:t> и СО). </a:t>
            </a:r>
            <a:r>
              <a:rPr lang="ru-RU" sz="2400" dirty="0" smtClean="0">
                <a:solidFill>
                  <a:schemeClr val="tx1"/>
                </a:solidFill>
              </a:rPr>
              <a:t>Новой метод устраняет стадию </a:t>
            </a:r>
            <a:r>
              <a:rPr lang="ru-RU" sz="2400" dirty="0">
                <a:solidFill>
                  <a:schemeClr val="tx1"/>
                </a:solidFill>
              </a:rPr>
              <a:t>доменного передела, производства кокса и агломерата.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ПРЕИМУЩЕСТВО: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уменьшается </a:t>
            </a:r>
            <a:r>
              <a:rPr lang="ru-RU" sz="2400" dirty="0" smtClean="0">
                <a:solidFill>
                  <a:schemeClr val="tx1"/>
                </a:solidFill>
              </a:rPr>
              <a:t>расход </a:t>
            </a:r>
            <a:r>
              <a:rPr lang="ru-RU" sz="2400" dirty="0">
                <a:solidFill>
                  <a:schemeClr val="tx1"/>
                </a:solidFill>
              </a:rPr>
              <a:t>воды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2-3 </a:t>
            </a:r>
            <a:r>
              <a:rPr lang="ru-RU" sz="2400" dirty="0" err="1" smtClean="0">
                <a:solidFill>
                  <a:schemeClr val="tx1"/>
                </a:solidFill>
              </a:rPr>
              <a:t>раза,объемы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сточных вод,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выбросы </a:t>
            </a:r>
            <a:r>
              <a:rPr lang="ru-RU" sz="2400" dirty="0">
                <a:solidFill>
                  <a:schemeClr val="tx1"/>
                </a:solidFill>
              </a:rPr>
              <a:t>в атмосферу пыли, диоксида серы и других вредных веществ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Применение  НАУКОЕМКОЙ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Пример №2 изменения </a:t>
            </a:r>
            <a:r>
              <a:rPr lang="ru-RU" sz="2400" dirty="0">
                <a:solidFill>
                  <a:schemeClr val="tx1"/>
                </a:solidFill>
              </a:rPr>
              <a:t>металлургических процессов : 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применение ПОРОШКОВОЙ МЕТАЛЛУРГИИ позволит </a:t>
            </a:r>
            <a:r>
              <a:rPr lang="ru-RU" sz="2400" dirty="0">
                <a:solidFill>
                  <a:schemeClr val="tx1"/>
                </a:solidFill>
              </a:rPr>
              <a:t>создавать материалы и изделия с особыми, уникальными свойствами.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>
                <a:solidFill>
                  <a:schemeClr val="tx1"/>
                </a:solidFill>
              </a:rPr>
              <a:t>металлообработке литья и проката уходит в стружку до 60-70% </a:t>
            </a:r>
            <a:r>
              <a:rPr lang="ru-RU" sz="2400" dirty="0" smtClean="0">
                <a:solidFill>
                  <a:schemeClr val="tx1"/>
                </a:solidFill>
              </a:rPr>
              <a:t>металла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При </a:t>
            </a:r>
            <a:r>
              <a:rPr lang="ru-RU" sz="2400" dirty="0">
                <a:solidFill>
                  <a:schemeClr val="tx1"/>
                </a:solidFill>
              </a:rPr>
              <a:t>изготовлении деталей из пресс-порошков потери материалов не превышают 5-7%.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ПРЕИМУЩЕСТВА 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экономии </a:t>
            </a:r>
            <a:r>
              <a:rPr lang="ru-RU" sz="2400" dirty="0">
                <a:solidFill>
                  <a:schemeClr val="tx1"/>
                </a:solidFill>
              </a:rPr>
              <a:t>черных металлов и других дефицитных материалов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снижении </a:t>
            </a:r>
            <a:r>
              <a:rPr lang="ru-RU" sz="2400" dirty="0">
                <a:solidFill>
                  <a:schemeClr val="tx1"/>
                </a:solidFill>
              </a:rPr>
              <a:t>загрязнения </a:t>
            </a:r>
            <a:r>
              <a:rPr lang="ru-RU" sz="2400" dirty="0" smtClean="0">
                <a:solidFill>
                  <a:schemeClr val="tx1"/>
                </a:solidFill>
              </a:rPr>
              <a:t>атмосферы,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воды</a:t>
            </a:r>
            <a:r>
              <a:rPr lang="ru-RU" sz="2400" dirty="0">
                <a:solidFill>
                  <a:schemeClr val="tx1"/>
                </a:solidFill>
              </a:rPr>
              <a:t>, характерного для обычных металлургических процессов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9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9281</TotalTime>
  <Words>879</Words>
  <Application>Microsoft Office PowerPoint</Application>
  <PresentationFormat>Экран (4:3)</PresentationFormat>
  <Paragraphs>151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Symbol</vt:lpstr>
      <vt:lpstr>Tahoma</vt:lpstr>
      <vt:lpstr>Office Theme</vt:lpstr>
      <vt:lpstr>Сотрудничество с  Центром ЮНИДО в России www.unido.org www.open.unido.org  www.un.org  www.unido.ru  www.unido-russia.ru </vt:lpstr>
      <vt:lpstr>ОРГАНИЗАЦИЯ ОБЪЕДИНЕННЫХ НАЦИЙ ПО ПРОМЫШЛЕННОМУ РАЗВИТИЮ (ЮНИДО) – СПЕЦИАЛИЗИРОВАННОЕ АГЕНТСТВО ООН</vt:lpstr>
      <vt:lpstr>ПРОГРАММА ПРОМЫШЛЕННОЙ МОДЕРНИЗАЦИИ ЮНИДО (ФОНД ПР) БУДЕТ СПОСОБСТВОВАТЬ ... </vt:lpstr>
      <vt:lpstr>ЭТАПЫ ИНДУСТРИАЛЬНОГО РАЗВИТИЯ</vt:lpstr>
      <vt:lpstr>«ИНДУСТРИЯ 4.0»</vt:lpstr>
      <vt:lpstr>Циклограмма круговой «циркулярной» экономики: сырьевые материалы – проектирование – производство или повторная переработка – распределение – потребление, повторное использование, ремонт – сбор использованного – рециркуляция (переработка) – остаток – в отходы</vt:lpstr>
      <vt:lpstr>ПРИМЕР: ДОБЫЧА И ПЕРЕРАБОТКА РУДЫ</vt:lpstr>
      <vt:lpstr>  Применение  НАУКОЕМКОЙ ТЕХНОЛОГИИ, основанной на сокращении числа технологических переходов и применении энергосберегающих, малоотходных процессов  экологического соответствия.   </vt:lpstr>
      <vt:lpstr>Применение  НАУКОЕМКОЙ ТЕХНОЛОГИИ</vt:lpstr>
      <vt:lpstr> Д.И.Менделеев: «В химии нет отходов, а есть лишь неиспользованное сырье»</vt:lpstr>
      <vt:lpstr> ПРОЕКТЫ поддерживаемые Центром ЮНИДО в РФ  ПЕРЕХОД ОТ КОНВЕРГЕНТНЫХ                        К ПРИРОДОПОДОБНЫМ ТЕХНОЛОГИЯМ </vt:lpstr>
      <vt:lpstr>Презентация PowerPoint</vt:lpstr>
      <vt:lpstr>Презентация PowerPoint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YAO</dc:creator>
  <cp:lastModifiedBy>User</cp:lastModifiedBy>
  <cp:revision>238</cp:revision>
  <cp:lastPrinted>2014-09-22T12:21:08Z</cp:lastPrinted>
  <dcterms:created xsi:type="dcterms:W3CDTF">2008-01-28T10:27:53Z</dcterms:created>
  <dcterms:modified xsi:type="dcterms:W3CDTF">2017-12-13T06:52:31Z</dcterms:modified>
</cp:coreProperties>
</file>